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49.jp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407" r:id="rId2"/>
    <p:sldId id="580" r:id="rId3"/>
    <p:sldId id="257" r:id="rId4"/>
    <p:sldId id="579" r:id="rId5"/>
    <p:sldId id="581" r:id="rId6"/>
    <p:sldId id="602" r:id="rId7"/>
    <p:sldId id="582" r:id="rId8"/>
    <p:sldId id="583" r:id="rId9"/>
    <p:sldId id="406" r:id="rId10"/>
    <p:sldId id="503" r:id="rId11"/>
    <p:sldId id="559" r:id="rId12"/>
    <p:sldId id="378" r:id="rId13"/>
    <p:sldId id="379" r:id="rId14"/>
    <p:sldId id="408" r:id="rId15"/>
    <p:sldId id="560" r:id="rId16"/>
    <p:sldId id="409" r:id="rId17"/>
    <p:sldId id="562" r:id="rId18"/>
    <p:sldId id="260" r:id="rId19"/>
    <p:sldId id="561" r:id="rId20"/>
    <p:sldId id="411" r:id="rId21"/>
    <p:sldId id="603" r:id="rId22"/>
    <p:sldId id="607" r:id="rId23"/>
    <p:sldId id="604" r:id="rId24"/>
    <p:sldId id="605" r:id="rId25"/>
    <p:sldId id="606" r:id="rId26"/>
    <p:sldId id="413" r:id="rId27"/>
    <p:sldId id="480" r:id="rId28"/>
    <p:sldId id="415" r:id="rId29"/>
    <p:sldId id="267" r:id="rId30"/>
    <p:sldId id="481" r:id="rId31"/>
    <p:sldId id="822" r:id="rId32"/>
    <p:sldId id="828" r:id="rId33"/>
    <p:sldId id="282" r:id="rId34"/>
    <p:sldId id="280" r:id="rId35"/>
    <p:sldId id="285" r:id="rId36"/>
    <p:sldId id="286" r:id="rId37"/>
    <p:sldId id="283" r:id="rId38"/>
    <p:sldId id="608" r:id="rId39"/>
    <p:sldId id="482" r:id="rId40"/>
    <p:sldId id="612" r:id="rId41"/>
    <p:sldId id="564" r:id="rId42"/>
    <p:sldId id="565" r:id="rId43"/>
    <p:sldId id="566" r:id="rId44"/>
    <p:sldId id="567" r:id="rId45"/>
    <p:sldId id="568" r:id="rId46"/>
    <p:sldId id="490" r:id="rId47"/>
    <p:sldId id="575" r:id="rId48"/>
    <p:sldId id="611" r:id="rId49"/>
    <p:sldId id="610" r:id="rId50"/>
    <p:sldId id="572" r:id="rId51"/>
    <p:sldId id="573" r:id="rId52"/>
    <p:sldId id="574" r:id="rId53"/>
    <p:sldId id="442" r:id="rId54"/>
    <p:sldId id="491" r:id="rId55"/>
    <p:sldId id="441" r:id="rId56"/>
    <p:sldId id="613" r:id="rId57"/>
    <p:sldId id="614" r:id="rId58"/>
    <p:sldId id="617" r:id="rId59"/>
    <p:sldId id="618" r:id="rId60"/>
    <p:sldId id="615" r:id="rId61"/>
    <p:sldId id="619" r:id="rId62"/>
    <p:sldId id="670" r:id="rId63"/>
    <p:sldId id="683" r:id="rId64"/>
    <p:sldId id="684" r:id="rId65"/>
    <p:sldId id="686" r:id="rId66"/>
    <p:sldId id="713" r:id="rId67"/>
    <p:sldId id="621" r:id="rId68"/>
    <p:sldId id="678" r:id="rId69"/>
    <p:sldId id="675" r:id="rId70"/>
    <p:sldId id="677" r:id="rId71"/>
    <p:sldId id="681" r:id="rId72"/>
    <p:sldId id="673" r:id="rId73"/>
    <p:sldId id="680" r:id="rId74"/>
    <p:sldId id="682" r:id="rId75"/>
    <p:sldId id="676" r:id="rId76"/>
    <p:sldId id="714" r:id="rId77"/>
    <p:sldId id="693" r:id="rId78"/>
    <p:sldId id="690" r:id="rId79"/>
    <p:sldId id="694" r:id="rId80"/>
    <p:sldId id="704" r:id="rId81"/>
    <p:sldId id="735" r:id="rId82"/>
    <p:sldId id="705" r:id="rId83"/>
    <p:sldId id="629" r:id="rId84"/>
    <p:sldId id="687" r:id="rId85"/>
    <p:sldId id="643" r:id="rId86"/>
    <p:sldId id="638" r:id="rId87"/>
    <p:sldId id="640" r:id="rId88"/>
    <p:sldId id="644" r:id="rId89"/>
    <p:sldId id="641" r:id="rId90"/>
    <p:sldId id="710" r:id="rId91"/>
    <p:sldId id="707" r:id="rId92"/>
    <p:sldId id="635" r:id="rId93"/>
    <p:sldId id="634" r:id="rId94"/>
    <p:sldId id="736" r:id="rId95"/>
    <p:sldId id="637" r:id="rId96"/>
    <p:sldId id="712" r:id="rId97"/>
    <p:sldId id="753" r:id="rId98"/>
    <p:sldId id="829"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D7E7"/>
    <a:srgbClr val="B7D2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4802" autoAdjust="0"/>
  </p:normalViewPr>
  <p:slideViewPr>
    <p:cSldViewPr snapToGrid="0">
      <p:cViewPr varScale="1">
        <p:scale>
          <a:sx n="75" d="100"/>
          <a:sy n="75" d="100"/>
        </p:scale>
        <p:origin x="308"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B7EEE8-DA86-4BE4-87C5-1DA3FE046289}" type="datetimeFigureOut">
              <a:rPr lang="en-US" smtClean="0"/>
              <a:t>7/17/2020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55A7A-5E04-4B47-B03B-79926D0C18A3}" type="slidenum">
              <a:rPr lang="en-US" smtClean="0"/>
              <a:t>‹#›</a:t>
            </a:fld>
            <a:endParaRPr lang="en-US"/>
          </a:p>
        </p:txBody>
      </p:sp>
    </p:spTree>
    <p:extLst>
      <p:ext uri="{BB962C8B-B14F-4D97-AF65-F5344CB8AC3E}">
        <p14:creationId xmlns:p14="http://schemas.microsoft.com/office/powerpoint/2010/main" val="2253897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tatisticsbyjim.com/basics/normal-distribution/"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analyticsvidhya.com/blog/2020/04/statistics-data-science-normal-distribution/"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en.wikipedia.org/wiki/Integral" TargetMode="External"/><Relationship Id="rId4" Type="http://schemas.openxmlformats.org/officeDocument/2006/relationships/hyperlink" Target="https://en.wikipedia.org/wiki/Conversion_of_unit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en.wikipedia.org/wiki/Integral" TargetMode="External"/><Relationship Id="rId4" Type="http://schemas.openxmlformats.org/officeDocument/2006/relationships/hyperlink" Target="https://en.wikipedia.org/wiki/Conversion_of_unit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Probability_density_function"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en.wikipedia.org/wiki/Integral" TargetMode="External"/><Relationship Id="rId4" Type="http://schemas.openxmlformats.org/officeDocument/2006/relationships/hyperlink" Target="https://en.wikipedia.org/wiki/Conversion_of_unit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64.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67.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68.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geeksforgeeks.org/qqplot-quantile-quantile-plot-in-python/#:~:text=qqplot%20(Quantile%2DQuantile%20Plot)%20in%20Python,with%20respect%20to%20the%20locations." TargetMode="External"/><Relationship Id="rId2" Type="http://schemas.openxmlformats.org/officeDocument/2006/relationships/slide" Target="../slides/slide73.xml"/><Relationship Id="rId1" Type="http://schemas.openxmlformats.org/officeDocument/2006/relationships/notesMaster" Target="../notesMasters/notesMaster1.xml"/><Relationship Id="rId5" Type="http://schemas.openxmlformats.org/officeDocument/2006/relationships/hyperlink" Target="https://www.tutorialspoint.com/python_data_science/python_normal_distribution.htm" TargetMode="External"/><Relationship Id="rId4" Type="http://schemas.openxmlformats.org/officeDocument/2006/relationships/hyperlink" Target="https://towardsdatascience.com/what-in-the-world-are-qq-plots-20d0e41dece1"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youtube.com/watch?v=huha4OQGlF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tatisticsbyjim.com/glossary/sample/" TargetMode="External"/><Relationship Id="rId2" Type="http://schemas.openxmlformats.org/officeDocument/2006/relationships/slide" Target="../slides/slide77.xml"/><Relationship Id="rId1" Type="http://schemas.openxmlformats.org/officeDocument/2006/relationships/notesMaster" Target="../notesMasters/notesMaster1.xml"/><Relationship Id="rId4" Type="http://schemas.openxmlformats.org/officeDocument/2006/relationships/hyperlink" Target="https://statisticsbyjim.com/hypothesis-testing/degrees-freedom-statistics/#:~:text=In%20statistics%2C%20the%20degrees%20of,probability%20distributions%2C%20and%20regression%20analysis."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tatisticsbyjim.com/hypothesis-testing/degrees-freedom-statistics/#:~:text=In%20statistics%2C%20the%20degrees%20of,probability%20distributions%2C%20and%20regression%20analysi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dNfpsVLaaEE"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wikipedia.org/wiki/Margin_of_error"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en.wikipedia.org/wiki/Confidence_interval" TargetMode="External"/><Relationship Id="rId4" Type="http://schemas.openxmlformats.org/officeDocument/2006/relationships/hyperlink" Target="https://en.wikipedia.org/wiki/Probability_density_func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nalystnotes.com/cfa-study-notes-confidence-intervals-for-the-population-mean.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athgoodies.com/lessons/vol6/independent_event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2000" cy="2571750"/>
          </a:xfrm>
          <a:prstGeom prst="rect">
            <a:avLst/>
          </a:prstGeo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BasicStatisticsSampleExamples.xls - </a:t>
            </a:r>
            <a:r>
              <a:rPr lang="en-IN" dirty="0" err="1"/>
              <a:t>UseBoxPlot</a:t>
            </a: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2</a:t>
            </a:fld>
            <a:endParaRPr lang="en-IN"/>
          </a:p>
        </p:txBody>
      </p:sp>
    </p:spTree>
    <p:extLst>
      <p:ext uri="{BB962C8B-B14F-4D97-AF65-F5344CB8AC3E}">
        <p14:creationId xmlns:p14="http://schemas.microsoft.com/office/powerpoint/2010/main" val="3755211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28</a:t>
            </a:fld>
            <a:endParaRPr lang="en-US"/>
          </a:p>
        </p:txBody>
      </p:sp>
    </p:spTree>
    <p:extLst>
      <p:ext uri="{BB962C8B-B14F-4D97-AF65-F5344CB8AC3E}">
        <p14:creationId xmlns:p14="http://schemas.microsoft.com/office/powerpoint/2010/main" val="3352868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US" sz="3200" b="1" i="0" u="none" strike="noStrike" kern="1200" cap="none" spc="0" normalizeH="0" baseline="0" noProof="0" dirty="0">
                <a:ln>
                  <a:noFill/>
                </a:ln>
                <a:solidFill>
                  <a:prstClr val="black"/>
                </a:solidFill>
                <a:effectLst/>
                <a:uLnTx/>
                <a:uFillTx/>
                <a:latin typeface="+mn-lt"/>
                <a:ea typeface="+mn-ea"/>
                <a:cs typeface="+mn-cs"/>
              </a:rPr>
              <a:t>Conditional probability</a:t>
            </a:r>
            <a:r>
              <a:rPr kumimoji="0" lang="en-US" sz="3200" b="0" i="0" u="none" strike="noStrike" kern="1200" cap="none" spc="0" normalizeH="0" baseline="0" noProof="0" dirty="0">
                <a:ln>
                  <a:noFill/>
                </a:ln>
                <a:solidFill>
                  <a:prstClr val="black"/>
                </a:solidFill>
                <a:effectLst/>
                <a:uLnTx/>
                <a:uFillTx/>
                <a:latin typeface="+mn-lt"/>
                <a:ea typeface="+mn-ea"/>
                <a:cs typeface="+mn-cs"/>
              </a:rPr>
              <a:t> is the </a:t>
            </a:r>
            <a:r>
              <a:rPr kumimoji="0" lang="en-US" sz="3200" b="1" i="0" u="none" strike="noStrike" kern="1200" cap="none" spc="0" normalizeH="0" baseline="0" noProof="0" dirty="0">
                <a:ln>
                  <a:noFill/>
                </a:ln>
                <a:solidFill>
                  <a:prstClr val="black"/>
                </a:solidFill>
                <a:effectLst/>
                <a:uLnTx/>
                <a:uFillTx/>
                <a:latin typeface="+mn-lt"/>
                <a:ea typeface="+mn-ea"/>
                <a:cs typeface="+mn-cs"/>
              </a:rPr>
              <a:t>probability</a:t>
            </a:r>
            <a:r>
              <a:rPr kumimoji="0" lang="en-US" sz="3200" b="0" i="0" u="none" strike="noStrike" kern="1200" cap="none" spc="0" normalizeH="0" baseline="0" noProof="0" dirty="0">
                <a:ln>
                  <a:noFill/>
                </a:ln>
                <a:solidFill>
                  <a:prstClr val="black"/>
                </a:solidFill>
                <a:effectLst/>
                <a:uLnTx/>
                <a:uFillTx/>
                <a:latin typeface="+mn-lt"/>
                <a:ea typeface="+mn-ea"/>
                <a:cs typeface="+mn-cs"/>
              </a:rPr>
              <a:t> of one event occurring with some relationship to one or more other events.</a:t>
            </a:r>
            <a:endParaRPr lang="en-US" dirty="0"/>
          </a:p>
        </p:txBody>
      </p:sp>
      <p:sp>
        <p:nvSpPr>
          <p:cNvPr id="4" name="Slide Number Placeholder 3"/>
          <p:cNvSpPr>
            <a:spLocks noGrp="1"/>
          </p:cNvSpPr>
          <p:nvPr>
            <p:ph type="sldNum" sz="quarter" idx="10"/>
          </p:nvPr>
        </p:nvSpPr>
        <p:spPr/>
        <p:txBody>
          <a:bodyPr/>
          <a:lstStyle/>
          <a:p>
            <a:fld id="{85288191-E9F4-4990-B8B9-50F74801CB77}" type="slidenum">
              <a:rPr lang="en-US" smtClean="0"/>
              <a:pPr/>
              <a:t>29</a:t>
            </a:fld>
            <a:endParaRPr lang="en-US"/>
          </a:p>
        </p:txBody>
      </p:sp>
    </p:spTree>
    <p:extLst>
      <p:ext uri="{BB962C8B-B14F-4D97-AF65-F5344CB8AC3E}">
        <p14:creationId xmlns:p14="http://schemas.microsoft.com/office/powerpoint/2010/main" val="2089929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Took this example from “</a:t>
            </a:r>
            <a:r>
              <a:rPr lang="en-US" dirty="0" err="1"/>
              <a:t>slideplayer</a:t>
            </a:r>
            <a:r>
              <a:rPr lang="en-US" dirty="0"/>
              <a:t>”.</a:t>
            </a:r>
          </a:p>
          <a:p>
            <a:r>
              <a:rPr lang="en-US" dirty="0"/>
              <a:t>Link: https://slideplayer.com/slide/4547729/</a:t>
            </a:r>
          </a:p>
          <a:p>
            <a:endParaRPr lang="en-US" dirty="0"/>
          </a:p>
          <a:p>
            <a:r>
              <a:rPr lang="en-US" dirty="0"/>
              <a:t>One more assignment </a:t>
            </a:r>
          </a:p>
        </p:txBody>
      </p:sp>
      <p:sp>
        <p:nvSpPr>
          <p:cNvPr id="4" name="Slide Number Placeholder 3"/>
          <p:cNvSpPr>
            <a:spLocks noGrp="1"/>
          </p:cNvSpPr>
          <p:nvPr>
            <p:ph type="sldNum" sz="quarter" idx="10"/>
          </p:nvPr>
        </p:nvSpPr>
        <p:spPr/>
        <p:txBody>
          <a:bodyPr/>
          <a:lstStyle/>
          <a:p>
            <a:fld id="{85288191-E9F4-4990-B8B9-50F74801CB77}" type="slidenum">
              <a:rPr lang="en-US" smtClean="0"/>
              <a:pPr/>
              <a:t>33</a:t>
            </a:fld>
            <a:endParaRPr lang="en-US"/>
          </a:p>
        </p:txBody>
      </p:sp>
    </p:spTree>
    <p:extLst>
      <p:ext uri="{BB962C8B-B14F-4D97-AF65-F5344CB8AC3E}">
        <p14:creationId xmlns:p14="http://schemas.microsoft.com/office/powerpoint/2010/main" val="1980313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https://corporatefinanceinstitute.com/resources/knowledge/other/bayes-theorem/</a:t>
            </a:r>
          </a:p>
        </p:txBody>
      </p:sp>
      <p:sp>
        <p:nvSpPr>
          <p:cNvPr id="4" name="Slide Number Placeholder 3"/>
          <p:cNvSpPr>
            <a:spLocks noGrp="1"/>
          </p:cNvSpPr>
          <p:nvPr>
            <p:ph type="sldNum" sz="quarter" idx="10"/>
          </p:nvPr>
        </p:nvSpPr>
        <p:spPr/>
        <p:txBody>
          <a:bodyPr/>
          <a:lstStyle/>
          <a:p>
            <a:fld id="{85288191-E9F4-4990-B8B9-50F74801CB77}" type="slidenum">
              <a:rPr lang="en-US" smtClean="0"/>
              <a:pPr/>
              <a:t>35</a:t>
            </a:fld>
            <a:endParaRPr lang="en-US"/>
          </a:p>
        </p:txBody>
      </p:sp>
    </p:spTree>
    <p:extLst>
      <p:ext uri="{BB962C8B-B14F-4D97-AF65-F5344CB8AC3E}">
        <p14:creationId xmlns:p14="http://schemas.microsoft.com/office/powerpoint/2010/main" val="36401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a:t>
            </a:r>
            <a:r>
              <a:rPr lang="en-US" baseline="0" dirty="0"/>
              <a:t> for </a:t>
            </a:r>
            <a:r>
              <a:rPr lang="en-US" baseline="0" dirty="0" err="1"/>
              <a:t>exaple</a:t>
            </a:r>
            <a:r>
              <a:rPr lang="en-US" baseline="0" dirty="0"/>
              <a:t>:    http://diamondclover.com/bayes.html</a:t>
            </a:r>
            <a:endParaRPr lang="en-US" dirty="0"/>
          </a:p>
        </p:txBody>
      </p:sp>
      <p:sp>
        <p:nvSpPr>
          <p:cNvPr id="4" name="Slide Number Placeholder 3"/>
          <p:cNvSpPr>
            <a:spLocks noGrp="1"/>
          </p:cNvSpPr>
          <p:nvPr>
            <p:ph type="sldNum" sz="quarter" idx="10"/>
          </p:nvPr>
        </p:nvSpPr>
        <p:spPr/>
        <p:txBody>
          <a:bodyPr/>
          <a:lstStyle/>
          <a:p>
            <a:fld id="{85288191-E9F4-4990-B8B9-50F74801CB77}" type="slidenum">
              <a:rPr lang="en-US" smtClean="0"/>
              <a:pPr/>
              <a:t>36</a:t>
            </a:fld>
            <a:endParaRPr lang="en-US"/>
          </a:p>
        </p:txBody>
      </p:sp>
    </p:spTree>
    <p:extLst>
      <p:ext uri="{BB962C8B-B14F-4D97-AF65-F5344CB8AC3E}">
        <p14:creationId xmlns:p14="http://schemas.microsoft.com/office/powerpoint/2010/main" val="1384008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2000" cy="2571750"/>
          </a:xfrm>
          <a:prstGeom prst="rect">
            <a:avLst/>
          </a:prstGeom>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Probability</a:t>
            </a:r>
            <a:r>
              <a:rPr lang="en-IN" sz="1200" b="0" i="0" kern="1200" baseline="0" dirty="0">
                <a:solidFill>
                  <a:schemeClr val="tx1"/>
                </a:solidFill>
                <a:effectLst/>
                <a:latin typeface="+mn-lt"/>
                <a:ea typeface="+mn-ea"/>
                <a:cs typeface="+mn-cs"/>
              </a:rPr>
              <a:t> = Interested Events/Total Number of Events </a:t>
            </a:r>
            <a:endParaRPr lang="en-IN" sz="1200" b="0" i="0" kern="1200" dirty="0">
              <a:solidFill>
                <a:schemeClr val="tx1"/>
              </a:solidFill>
              <a:effectLst/>
              <a:latin typeface="+mn-lt"/>
              <a:ea typeface="+mn-ea"/>
              <a:cs typeface="+mn-cs"/>
            </a:endParaRPr>
          </a:p>
          <a:p>
            <a:pPr marL="171450" indent="-171450">
              <a:buFontTx/>
              <a:buChar char="-"/>
            </a:pPr>
            <a:r>
              <a:rPr lang="en-IN" sz="1200" b="0" i="0" kern="1200" dirty="0">
                <a:solidFill>
                  <a:schemeClr val="tx1"/>
                </a:solidFill>
                <a:effectLst/>
                <a:latin typeface="+mn-lt"/>
                <a:ea typeface="+mn-ea"/>
                <a:cs typeface="+mn-cs"/>
              </a:rPr>
              <a:t>Variable:</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When Output varies it is called</a:t>
            </a:r>
            <a:r>
              <a:rPr lang="en-IN" sz="1200" b="0" i="0" kern="1200" baseline="0" dirty="0">
                <a:solidFill>
                  <a:schemeClr val="tx1"/>
                </a:solidFill>
                <a:effectLst/>
                <a:latin typeface="+mn-lt"/>
                <a:ea typeface="+mn-ea"/>
                <a:cs typeface="+mn-cs"/>
              </a:rPr>
              <a:t> a Variable, Coin Toss = 0 or 1</a:t>
            </a:r>
          </a:p>
          <a:p>
            <a:pPr marL="171450" indent="-171450">
              <a:buFontTx/>
              <a:buChar char="-"/>
            </a:pPr>
            <a:r>
              <a:rPr lang="en-IN" sz="1200" b="0" i="0" kern="1200" baseline="0" dirty="0">
                <a:solidFill>
                  <a:schemeClr val="tx1"/>
                </a:solidFill>
                <a:effectLst/>
                <a:latin typeface="+mn-lt"/>
                <a:ea typeface="+mn-ea"/>
                <a:cs typeface="+mn-cs"/>
              </a:rPr>
              <a:t>Random : When there is a Chance (probability)  associated with getting a value 0 or 1 then it is Random</a:t>
            </a:r>
          </a:p>
          <a:p>
            <a:pPr marL="171450" indent="-171450">
              <a:buFontTx/>
              <a:buChar char="-"/>
            </a:pPr>
            <a:endParaRPr lang="en-IN" sz="1200" b="0" i="0" kern="1200" baseline="0" dirty="0">
              <a:solidFill>
                <a:schemeClr val="tx1"/>
              </a:solidFill>
              <a:effectLst/>
              <a:latin typeface="+mn-lt"/>
              <a:ea typeface="+mn-ea"/>
              <a:cs typeface="+mn-cs"/>
            </a:endParaRPr>
          </a:p>
          <a:p>
            <a:pPr marL="0" indent="0">
              <a:buFontTx/>
              <a:buNone/>
            </a:pPr>
            <a:r>
              <a:rPr lang="en-IN" sz="1200" b="0" i="0" kern="1200" baseline="0" dirty="0">
                <a:solidFill>
                  <a:schemeClr val="tx1"/>
                </a:solidFill>
                <a:effectLst/>
                <a:latin typeface="+mn-lt"/>
                <a:ea typeface="+mn-ea"/>
                <a:cs typeface="+mn-cs"/>
              </a:rPr>
              <a:t>Coin Toss: 1/2</a:t>
            </a:r>
          </a:p>
          <a:p>
            <a:pPr marL="0" indent="0">
              <a:buFontTx/>
              <a:buNone/>
            </a:pPr>
            <a:r>
              <a:rPr lang="en-IN" sz="1200" b="0" i="0" kern="1200" baseline="0" dirty="0">
                <a:solidFill>
                  <a:schemeClr val="tx1"/>
                </a:solidFill>
                <a:effectLst/>
                <a:latin typeface="+mn-lt"/>
                <a:ea typeface="+mn-ea"/>
                <a:cs typeface="+mn-cs"/>
              </a:rPr>
              <a:t>Dice : 6 Sides: 1/6</a:t>
            </a:r>
          </a:p>
          <a:p>
            <a:pPr marL="171450" indent="-171450">
              <a:buFontTx/>
              <a:buChar char="-"/>
            </a:pPr>
            <a:endParaRPr lang="en-IN" sz="1200" b="0" i="0" kern="1200" baseline="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X = Radom Variable</a:t>
            </a:r>
            <a:r>
              <a:rPr lang="en-IN" sz="1200" b="0" i="0" kern="1200" baseline="0" dirty="0">
                <a:solidFill>
                  <a:schemeClr val="tx1"/>
                </a:solidFill>
                <a:effectLst/>
                <a:latin typeface="+mn-lt"/>
                <a:ea typeface="+mn-ea"/>
                <a:cs typeface="+mn-cs"/>
              </a:rPr>
              <a:t> ( CAPITAL X)</a:t>
            </a:r>
          </a:p>
          <a:p>
            <a:r>
              <a:rPr lang="en-IN" sz="1200" b="0" i="0" kern="1200" baseline="0" dirty="0">
                <a:solidFill>
                  <a:schemeClr val="tx1"/>
                </a:solidFill>
                <a:effectLst/>
                <a:latin typeface="+mn-lt"/>
                <a:ea typeface="+mn-ea"/>
                <a:cs typeface="+mn-cs"/>
              </a:rPr>
              <a:t>x= the values associated with the Capital X </a:t>
            </a:r>
            <a:r>
              <a:rPr lang="en-IN" sz="1200" b="0" i="0" kern="1200" dirty="0">
                <a:solidFill>
                  <a:schemeClr val="tx1"/>
                </a:solidFill>
                <a:effectLst/>
                <a:latin typeface="+mn-lt"/>
                <a:ea typeface="+mn-ea"/>
                <a:cs typeface="+mn-cs"/>
              </a:rPr>
              <a:t>Radom Variable</a:t>
            </a:r>
            <a:r>
              <a:rPr lang="en-IN" sz="1200" b="0" i="0" kern="1200" baseline="0" dirty="0">
                <a:solidFill>
                  <a:schemeClr val="tx1"/>
                </a:solidFill>
                <a:effectLst/>
                <a:latin typeface="+mn-lt"/>
                <a:ea typeface="+mn-ea"/>
                <a:cs typeface="+mn-cs"/>
              </a:rPr>
              <a:t>  is small x </a:t>
            </a:r>
          </a:p>
          <a:p>
            <a:r>
              <a:rPr lang="en-IN" sz="1200" b="0" i="0" kern="1200" baseline="0" dirty="0">
                <a:solidFill>
                  <a:schemeClr val="tx1"/>
                </a:solidFill>
                <a:effectLst/>
                <a:latin typeface="+mn-lt"/>
                <a:ea typeface="+mn-ea"/>
                <a:cs typeface="+mn-cs"/>
              </a:rPr>
              <a:t>X Coin Toss</a:t>
            </a:r>
          </a:p>
          <a:p>
            <a:r>
              <a:rPr lang="en-IN" sz="1200" b="0" i="0" kern="1200" baseline="0" dirty="0">
                <a:solidFill>
                  <a:schemeClr val="tx1"/>
                </a:solidFill>
                <a:effectLst/>
                <a:latin typeface="+mn-lt"/>
                <a:ea typeface="+mn-ea"/>
                <a:cs typeface="+mn-cs"/>
              </a:rPr>
              <a:t>The values H1 and T1 will be small x.</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the difference between variable and random variable?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is a quantity whose value changes. A discrete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is a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whose value is obtained by counting. A continuous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is a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whose value is obtained by measuring. </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 </a:t>
            </a:r>
            <a:r>
              <a:rPr lang="en-IN" sz="1200" b="1" i="0" kern="1200" dirty="0">
                <a:solidFill>
                  <a:schemeClr val="tx1"/>
                </a:solidFill>
                <a:effectLst/>
                <a:latin typeface="+mn-lt"/>
                <a:ea typeface="+mn-ea"/>
                <a:cs typeface="+mn-cs"/>
              </a:rPr>
              <a:t>random variable</a:t>
            </a:r>
            <a:r>
              <a:rPr lang="en-IN" sz="1200" b="0" i="0" kern="1200" dirty="0">
                <a:solidFill>
                  <a:schemeClr val="tx1"/>
                </a:solidFill>
                <a:effectLst/>
                <a:latin typeface="+mn-lt"/>
                <a:ea typeface="+mn-ea"/>
                <a:cs typeface="+mn-cs"/>
              </a:rPr>
              <a:t> is a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whose value is a numerical outcome of a </a:t>
            </a:r>
            <a:r>
              <a:rPr lang="en-IN" sz="1200" b="1" i="0" kern="1200" dirty="0">
                <a:solidFill>
                  <a:schemeClr val="tx1"/>
                </a:solidFill>
                <a:effectLst/>
                <a:latin typeface="+mn-lt"/>
                <a:ea typeface="+mn-ea"/>
                <a:cs typeface="+mn-cs"/>
              </a:rPr>
              <a:t>random</a:t>
            </a:r>
            <a:r>
              <a:rPr lang="en-IN" sz="1200" b="0" i="0" kern="1200" dirty="0">
                <a:solidFill>
                  <a:schemeClr val="tx1"/>
                </a:solidFill>
                <a:effectLst/>
                <a:latin typeface="+mn-lt"/>
                <a:ea typeface="+mn-ea"/>
                <a:cs typeface="+mn-cs"/>
              </a:rPr>
              <a:t> phenomenon.</a:t>
            </a:r>
          </a:p>
        </p:txBody>
      </p:sp>
      <p:sp>
        <p:nvSpPr>
          <p:cNvPr id="4" name="Slide Number Placeholder 3"/>
          <p:cNvSpPr>
            <a:spLocks noGrp="1"/>
          </p:cNvSpPr>
          <p:nvPr>
            <p:ph type="sldNum" sz="quarter" idx="10"/>
          </p:nvPr>
        </p:nvSpPr>
        <p:spPr/>
        <p:txBody>
          <a:bodyPr/>
          <a:lstStyle/>
          <a:p>
            <a:fld id="{DB75E3F5-F62B-4C75-927E-23DBCA25E45E}" type="slidenum">
              <a:rPr lang="en-IN" smtClean="0"/>
              <a:t>40</a:t>
            </a:fld>
            <a:endParaRPr lang="en-IN"/>
          </a:p>
        </p:txBody>
      </p:sp>
    </p:spTree>
    <p:extLst>
      <p:ext uri="{BB962C8B-B14F-4D97-AF65-F5344CB8AC3E}">
        <p14:creationId xmlns:p14="http://schemas.microsoft.com/office/powerpoint/2010/main" val="2780805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an experiment of tossing a coin twice, the sample space is. {HH, HT, TH, TT}, this is a Binomial Distribution</a:t>
            </a:r>
          </a:p>
          <a:p>
            <a:endParaRPr lang="en-US" sz="1200" b="1" dirty="0">
              <a:solidFill>
                <a:srgbClr val="FF0000"/>
              </a:solidFill>
            </a:endParaRPr>
          </a:p>
          <a:p>
            <a:pPr marL="342900" indent="-342900">
              <a:buFont typeface="Arial" panose="020B0604020202020204" pitchFamily="34" charset="0"/>
              <a:buChar char="•"/>
            </a:pPr>
            <a:endParaRPr lang="en-US" sz="1200"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41</a:t>
            </a:fld>
            <a:endParaRPr lang="en-US"/>
          </a:p>
        </p:txBody>
      </p:sp>
    </p:spTree>
    <p:extLst>
      <p:ext uri="{BB962C8B-B14F-4D97-AF65-F5344CB8AC3E}">
        <p14:creationId xmlns:p14="http://schemas.microsoft.com/office/powerpoint/2010/main" val="4057239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More examples of normal distribution </a:t>
            </a:r>
          </a:p>
          <a:p>
            <a:endParaRPr lang="en-IN" dirty="0">
              <a:hlinkClick r:id="rId3"/>
            </a:endParaRPr>
          </a:p>
          <a:p>
            <a:r>
              <a:rPr lang="en-IN" dirty="0">
                <a:hlinkClick r:id="rId3"/>
              </a:rPr>
              <a:t>https://statisticsbyjim.com/basics/normal-distribution/</a:t>
            </a:r>
            <a:endParaRPr lang="en-IN" dirty="0"/>
          </a:p>
          <a:p>
            <a:r>
              <a:rPr lang="en-IN" dirty="0"/>
              <a:t>Data science normal distribution examples</a:t>
            </a:r>
          </a:p>
          <a:p>
            <a:r>
              <a:rPr lang="en-IN" dirty="0">
                <a:hlinkClick r:id="rId4"/>
              </a:rPr>
              <a:t>https://www.analyticsvidhya.com/blog/2020/04/statistics-data-science-normal-distribution/</a:t>
            </a:r>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47</a:t>
            </a:fld>
            <a:endParaRPr lang="en-US"/>
          </a:p>
        </p:txBody>
      </p:sp>
    </p:spTree>
    <p:extLst>
      <p:ext uri="{BB962C8B-B14F-4D97-AF65-F5344CB8AC3E}">
        <p14:creationId xmlns:p14="http://schemas.microsoft.com/office/powerpoint/2010/main" val="3878511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example, heights, blood pressure, measurement error, and IQ scores follow the </a:t>
            </a:r>
            <a:r>
              <a:rPr lang="en-US" sz="1200" b="1" i="0" kern="1200" dirty="0">
                <a:solidFill>
                  <a:schemeClr val="tx1"/>
                </a:solidFill>
                <a:effectLst/>
                <a:latin typeface="+mn-lt"/>
                <a:ea typeface="+mn-ea"/>
                <a:cs typeface="+mn-cs"/>
              </a:rPr>
              <a:t>normal distribution</a:t>
            </a:r>
            <a:r>
              <a:rPr lang="en-US" sz="1200" b="0" i="0" kern="1200" dirty="0">
                <a:solidFill>
                  <a:schemeClr val="tx1"/>
                </a:solidFill>
                <a:effectLst/>
                <a:latin typeface="+mn-lt"/>
                <a:ea typeface="+mn-ea"/>
                <a:cs typeface="+mn-cs"/>
              </a:rPr>
              <a:t>. It is also known as the </a:t>
            </a:r>
            <a:r>
              <a:rPr lang="en-US" sz="1200" b="1" i="0" kern="1200" dirty="0">
                <a:solidFill>
                  <a:schemeClr val="tx1"/>
                </a:solidFill>
                <a:effectLst/>
                <a:latin typeface="+mn-lt"/>
                <a:ea typeface="+mn-ea"/>
                <a:cs typeface="+mn-cs"/>
              </a:rPr>
              <a:t>Gaussian distribution</a:t>
            </a:r>
            <a:r>
              <a:rPr lang="en-US" sz="1200" b="0" i="0" kern="1200" dirty="0">
                <a:solidFill>
                  <a:schemeClr val="tx1"/>
                </a:solidFill>
                <a:effectLst/>
                <a:latin typeface="+mn-lt"/>
                <a:ea typeface="+mn-ea"/>
                <a:cs typeface="+mn-cs"/>
              </a:rPr>
              <a:t> and the bell </a:t>
            </a:r>
            <a:r>
              <a:rPr lang="en-US" sz="1200" b="1" i="0" kern="1200" dirty="0">
                <a:solidFill>
                  <a:schemeClr val="tx1"/>
                </a:solidFill>
                <a:effectLst/>
                <a:latin typeface="+mn-lt"/>
                <a:ea typeface="+mn-ea"/>
                <a:cs typeface="+mn-cs"/>
              </a:rPr>
              <a:t>curve</a:t>
            </a:r>
            <a:r>
              <a:rPr lang="en-US" sz="1200" b="0" i="0" kern="1200" dirty="0">
                <a:solidFill>
                  <a:schemeClr val="tx1"/>
                </a:solidFill>
                <a:effectLst/>
                <a:latin typeface="+mn-lt"/>
                <a:ea typeface="+mn-ea"/>
                <a:cs typeface="+mn-cs"/>
              </a:rPr>
              <a:t>.</a:t>
            </a:r>
            <a:endParaRPr lang="en-IN" dirty="0">
              <a:hlinkClick r:id="rId3"/>
            </a:endParaRPr>
          </a:p>
          <a:p>
            <a:r>
              <a:rPr lang="en-IN" dirty="0">
                <a:hlinkClick r:id="rId3"/>
              </a:rPr>
              <a:t>https://en.wikipedia.org/wiki/Probability_density_function</a:t>
            </a:r>
            <a:endParaRPr lang="en-IN" dirty="0"/>
          </a:p>
          <a:p>
            <a:r>
              <a:rPr lang="en-US" sz="1200" b="0" i="0" kern="1200" dirty="0">
                <a:solidFill>
                  <a:schemeClr val="tx1"/>
                </a:solidFill>
                <a:effectLst/>
                <a:latin typeface="+mn-lt"/>
                <a:ea typeface="+mn-ea"/>
                <a:cs typeface="+mn-cs"/>
              </a:rPr>
              <a:t>Suppose bacteria of a certain species typically live 4 to 6 hours. The probability that a bacterium lives </a:t>
            </a:r>
            <a:r>
              <a:rPr lang="en-US" sz="1200" b="0" i="1" kern="1200" dirty="0">
                <a:solidFill>
                  <a:schemeClr val="tx1"/>
                </a:solidFill>
                <a:effectLst/>
                <a:latin typeface="+mn-lt"/>
                <a:ea typeface="+mn-ea"/>
                <a:cs typeface="+mn-cs"/>
              </a:rPr>
              <a:t>exactly</a:t>
            </a:r>
            <a:r>
              <a:rPr lang="en-US" sz="1200" b="0" i="0" kern="1200" dirty="0">
                <a:solidFill>
                  <a:schemeClr val="tx1"/>
                </a:solidFill>
                <a:effectLst/>
                <a:latin typeface="+mn-lt"/>
                <a:ea typeface="+mn-ea"/>
                <a:cs typeface="+mn-cs"/>
              </a:rPr>
              <a:t> 5 hours is equal to zero. A lot of bacteria live for approximately 5 hours, but there is no chance that any given bacterium dies at exactly 5.0000000000... hours. However, the probability that the bacterium dies between 5 hours and 5.01 hours is quantifiable. Suppose the answer is 0.02 (i.e., 2%). Then, the probability that the bacterium dies between 5 hours and 5.001 hours should be about 0.002, since this time interval is one-tenth as long as the previous. The probability that the bacterium dies between 5 hours and 5.0001 hours should be about 0.0002, and so on.</a:t>
            </a:r>
          </a:p>
          <a:p>
            <a:r>
              <a:rPr lang="en-US" sz="1200" b="0" i="0" kern="1200" dirty="0">
                <a:solidFill>
                  <a:schemeClr val="tx1"/>
                </a:solidFill>
                <a:effectLst/>
                <a:latin typeface="+mn-lt"/>
                <a:ea typeface="+mn-ea"/>
                <a:cs typeface="+mn-cs"/>
              </a:rPr>
              <a:t>In these three examples, the ratio (probability of dying during an interval) / (duration of the interval) is approximately constant, and equal to 2 per hour (or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For example, there is 0.02 probability of dying in the 0.01-hour interval between 5 and 5.01 hours, and (0.02 probability / 0.01 hours) =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This quantity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is called the probability density for dying at around 5 hours. Therefore, the probability that the bacterium dies at 5 hours can be written as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dt</a:t>
            </a:r>
            <a:r>
              <a:rPr lang="en-US" sz="1200" b="0" i="0" kern="1200" dirty="0">
                <a:solidFill>
                  <a:schemeClr val="tx1"/>
                </a:solidFill>
                <a:effectLst/>
                <a:latin typeface="+mn-lt"/>
                <a:ea typeface="+mn-ea"/>
                <a:cs typeface="+mn-cs"/>
              </a:rPr>
              <a:t>. This is the probability that the bacterium dies within an infinitesimal window of time around 5 hours, where </a:t>
            </a:r>
            <a:r>
              <a:rPr lang="en-US" sz="1200" b="0" i="1" kern="1200" dirty="0">
                <a:solidFill>
                  <a:schemeClr val="tx1"/>
                </a:solidFill>
                <a:effectLst/>
                <a:latin typeface="+mn-lt"/>
                <a:ea typeface="+mn-ea"/>
                <a:cs typeface="+mn-cs"/>
              </a:rPr>
              <a:t>dt</a:t>
            </a:r>
            <a:r>
              <a:rPr lang="en-US" sz="1200" b="0" i="0" kern="1200" dirty="0">
                <a:solidFill>
                  <a:schemeClr val="tx1"/>
                </a:solidFill>
                <a:effectLst/>
                <a:latin typeface="+mn-lt"/>
                <a:ea typeface="+mn-ea"/>
                <a:cs typeface="+mn-cs"/>
              </a:rPr>
              <a:t> is the duration of this window. For example, the probability that it lives longer than 5 hours, but shorter than (5 hours + 1 nanosecond), is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)×(1 nanosecond) ≈ 6×10</a:t>
            </a:r>
            <a:r>
              <a:rPr lang="en-US" sz="1200" b="0" i="0" kern="1200" baseline="30000" dirty="0">
                <a:solidFill>
                  <a:schemeClr val="tx1"/>
                </a:solidFill>
                <a:effectLst/>
                <a:latin typeface="+mn-lt"/>
                <a:ea typeface="+mn-ea"/>
                <a:cs typeface="+mn-cs"/>
              </a:rPr>
              <a:t>−13</a:t>
            </a:r>
            <a:r>
              <a:rPr lang="en-US" sz="1200" b="0" i="0" kern="1200" dirty="0">
                <a:solidFill>
                  <a:schemeClr val="tx1"/>
                </a:solidFill>
                <a:effectLst/>
                <a:latin typeface="+mn-lt"/>
                <a:ea typeface="+mn-ea"/>
                <a:cs typeface="+mn-cs"/>
              </a:rPr>
              <a:t> (using the </a:t>
            </a:r>
            <a:r>
              <a:rPr lang="en-US" sz="1200" b="0" i="0" u="none" strike="noStrike" kern="1200" dirty="0">
                <a:solidFill>
                  <a:schemeClr val="tx1"/>
                </a:solidFill>
                <a:effectLst/>
                <a:latin typeface="+mn-lt"/>
                <a:ea typeface="+mn-ea"/>
                <a:cs typeface="+mn-cs"/>
                <a:hlinkClick r:id="rId4" tooltip="Conversion of units"/>
              </a:rPr>
              <a:t>unit conversion</a:t>
            </a:r>
            <a:r>
              <a:rPr lang="en-US" sz="1200" b="0" i="0" kern="1200" dirty="0">
                <a:solidFill>
                  <a:schemeClr val="tx1"/>
                </a:solidFill>
                <a:effectLst/>
                <a:latin typeface="+mn-lt"/>
                <a:ea typeface="+mn-ea"/>
                <a:cs typeface="+mn-cs"/>
              </a:rPr>
              <a:t> 3.6×10</a:t>
            </a:r>
            <a:r>
              <a:rPr lang="en-US" sz="1200" b="0" i="0" kern="1200" baseline="30000" dirty="0">
                <a:solidFill>
                  <a:schemeClr val="tx1"/>
                </a:solidFill>
                <a:effectLst/>
                <a:latin typeface="+mn-lt"/>
                <a:ea typeface="+mn-ea"/>
                <a:cs typeface="+mn-cs"/>
              </a:rPr>
              <a:t>12</a:t>
            </a:r>
            <a:r>
              <a:rPr lang="en-US" sz="1200" b="0" i="0" kern="1200" dirty="0">
                <a:solidFill>
                  <a:schemeClr val="tx1"/>
                </a:solidFill>
                <a:effectLst/>
                <a:latin typeface="+mn-lt"/>
                <a:ea typeface="+mn-ea"/>
                <a:cs typeface="+mn-cs"/>
              </a:rPr>
              <a:t> nanoseconds = 1 hour).</a:t>
            </a:r>
          </a:p>
          <a:p>
            <a:r>
              <a:rPr lang="en-US" sz="1200" b="0" i="0" kern="1200" dirty="0">
                <a:solidFill>
                  <a:schemeClr val="tx1"/>
                </a:solidFill>
                <a:effectLst/>
                <a:latin typeface="+mn-lt"/>
                <a:ea typeface="+mn-ea"/>
                <a:cs typeface="+mn-cs"/>
              </a:rPr>
              <a:t>There is a probability density function </a:t>
            </a:r>
            <a:r>
              <a:rPr lang="en-US" sz="1200" b="0" i="1"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(5 hours) =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5" tooltip="Integral"/>
              </a:rPr>
              <a:t>integral</a:t>
            </a:r>
            <a:r>
              <a:rPr lang="en-US" sz="1200" b="0" i="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over any window of time (not only infinitesimal windows but also large windows) is the probability that the bacterium dies in that window.</a:t>
            </a:r>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50</a:t>
            </a:fld>
            <a:endParaRPr lang="en-US"/>
          </a:p>
        </p:txBody>
      </p:sp>
    </p:spTree>
    <p:extLst>
      <p:ext uri="{BB962C8B-B14F-4D97-AF65-F5344CB8AC3E}">
        <p14:creationId xmlns:p14="http://schemas.microsoft.com/office/powerpoint/2010/main" val="624218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https://en.wikipedia.org/wiki/Probability_density_function</a:t>
            </a:r>
            <a:endParaRPr lang="en-IN" dirty="0"/>
          </a:p>
          <a:p>
            <a:r>
              <a:rPr lang="en-US" sz="1200" b="0" i="0" kern="1200" dirty="0">
                <a:solidFill>
                  <a:schemeClr val="tx1"/>
                </a:solidFill>
                <a:effectLst/>
                <a:latin typeface="+mn-lt"/>
                <a:ea typeface="+mn-ea"/>
                <a:cs typeface="+mn-cs"/>
              </a:rPr>
              <a:t>Suppose bacteria of a certain species typically live 4 to 6 hours. The probability that a bacterium lives </a:t>
            </a:r>
            <a:r>
              <a:rPr lang="en-US" sz="1200" b="0" i="1" kern="1200" dirty="0">
                <a:solidFill>
                  <a:schemeClr val="tx1"/>
                </a:solidFill>
                <a:effectLst/>
                <a:latin typeface="+mn-lt"/>
                <a:ea typeface="+mn-ea"/>
                <a:cs typeface="+mn-cs"/>
              </a:rPr>
              <a:t>exactly</a:t>
            </a:r>
            <a:r>
              <a:rPr lang="en-US" sz="1200" b="0" i="0" kern="1200" dirty="0">
                <a:solidFill>
                  <a:schemeClr val="tx1"/>
                </a:solidFill>
                <a:effectLst/>
                <a:latin typeface="+mn-lt"/>
                <a:ea typeface="+mn-ea"/>
                <a:cs typeface="+mn-cs"/>
              </a:rPr>
              <a:t> 5 hours is equal to zero. A lot of bacteria live for approximately 5 hours, but there is no chance that any given bacterium dies at exactly 5.0000000000... hours. However, the probability that the bacterium dies between 5 hours and 5.01 hours is quantifiable. Suppose the answer is 0.02 (i.e., 2%). Then, the probability that the bacterium dies between 5 hours and 5.001 hours should be about 0.002, since this time interval is one-tenth as long as the previous. The probability that the bacterium dies between 5 hours and 5.0001 hours should be about 0.0002, and so on.</a:t>
            </a:r>
          </a:p>
          <a:p>
            <a:r>
              <a:rPr lang="en-US" sz="1200" b="0" i="0" kern="1200" dirty="0">
                <a:solidFill>
                  <a:schemeClr val="tx1"/>
                </a:solidFill>
                <a:effectLst/>
                <a:latin typeface="+mn-lt"/>
                <a:ea typeface="+mn-ea"/>
                <a:cs typeface="+mn-cs"/>
              </a:rPr>
              <a:t>In these three examples, the ratio (probability of dying during an interval) / (duration of the interval) is approximately constant, and equal to 2 per hour (or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For example, there is 0.02 probability of dying in the 0.01-hour interval between 5 and 5.01 hours, and (0.02 probability / 0.01 hours) =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This quantity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is called the probability density for dying at around 5 hours. Therefore, the probability that the bacterium dies at 5 hours can be written as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dt</a:t>
            </a:r>
            <a:r>
              <a:rPr lang="en-US" sz="1200" b="0" i="0" kern="1200" dirty="0">
                <a:solidFill>
                  <a:schemeClr val="tx1"/>
                </a:solidFill>
                <a:effectLst/>
                <a:latin typeface="+mn-lt"/>
                <a:ea typeface="+mn-ea"/>
                <a:cs typeface="+mn-cs"/>
              </a:rPr>
              <a:t>. This is the probability that the bacterium dies within an infinitesimal window of time around 5 hours, where </a:t>
            </a:r>
            <a:r>
              <a:rPr lang="en-US" sz="1200" b="0" i="1" kern="1200" dirty="0">
                <a:solidFill>
                  <a:schemeClr val="tx1"/>
                </a:solidFill>
                <a:effectLst/>
                <a:latin typeface="+mn-lt"/>
                <a:ea typeface="+mn-ea"/>
                <a:cs typeface="+mn-cs"/>
              </a:rPr>
              <a:t>dt</a:t>
            </a:r>
            <a:r>
              <a:rPr lang="en-US" sz="1200" b="0" i="0" kern="1200" dirty="0">
                <a:solidFill>
                  <a:schemeClr val="tx1"/>
                </a:solidFill>
                <a:effectLst/>
                <a:latin typeface="+mn-lt"/>
                <a:ea typeface="+mn-ea"/>
                <a:cs typeface="+mn-cs"/>
              </a:rPr>
              <a:t> is the duration of this window. For example, the probability that it lives longer than 5 hours, but shorter than (5 hours + 1 nanosecond), is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)×(1 nanosecond) ≈ 6×10</a:t>
            </a:r>
            <a:r>
              <a:rPr lang="en-US" sz="1200" b="0" i="0" kern="1200" baseline="30000" dirty="0">
                <a:solidFill>
                  <a:schemeClr val="tx1"/>
                </a:solidFill>
                <a:effectLst/>
                <a:latin typeface="+mn-lt"/>
                <a:ea typeface="+mn-ea"/>
                <a:cs typeface="+mn-cs"/>
              </a:rPr>
              <a:t>−13</a:t>
            </a:r>
            <a:r>
              <a:rPr lang="en-US" sz="1200" b="0" i="0" kern="1200" dirty="0">
                <a:solidFill>
                  <a:schemeClr val="tx1"/>
                </a:solidFill>
                <a:effectLst/>
                <a:latin typeface="+mn-lt"/>
                <a:ea typeface="+mn-ea"/>
                <a:cs typeface="+mn-cs"/>
              </a:rPr>
              <a:t> (using the </a:t>
            </a:r>
            <a:r>
              <a:rPr lang="en-US" sz="1200" b="0" i="0" u="none" strike="noStrike" kern="1200" dirty="0">
                <a:solidFill>
                  <a:schemeClr val="tx1"/>
                </a:solidFill>
                <a:effectLst/>
                <a:latin typeface="+mn-lt"/>
                <a:ea typeface="+mn-ea"/>
                <a:cs typeface="+mn-cs"/>
                <a:hlinkClick r:id="rId4" tooltip="Conversion of units"/>
              </a:rPr>
              <a:t>unit conversion</a:t>
            </a:r>
            <a:r>
              <a:rPr lang="en-US" sz="1200" b="0" i="0" kern="1200" dirty="0">
                <a:solidFill>
                  <a:schemeClr val="tx1"/>
                </a:solidFill>
                <a:effectLst/>
                <a:latin typeface="+mn-lt"/>
                <a:ea typeface="+mn-ea"/>
                <a:cs typeface="+mn-cs"/>
              </a:rPr>
              <a:t> 3.6×10</a:t>
            </a:r>
            <a:r>
              <a:rPr lang="en-US" sz="1200" b="0" i="0" kern="1200" baseline="30000" dirty="0">
                <a:solidFill>
                  <a:schemeClr val="tx1"/>
                </a:solidFill>
                <a:effectLst/>
                <a:latin typeface="+mn-lt"/>
                <a:ea typeface="+mn-ea"/>
                <a:cs typeface="+mn-cs"/>
              </a:rPr>
              <a:t>12</a:t>
            </a:r>
            <a:r>
              <a:rPr lang="en-US" sz="1200" b="0" i="0" kern="1200" dirty="0">
                <a:solidFill>
                  <a:schemeClr val="tx1"/>
                </a:solidFill>
                <a:effectLst/>
                <a:latin typeface="+mn-lt"/>
                <a:ea typeface="+mn-ea"/>
                <a:cs typeface="+mn-cs"/>
              </a:rPr>
              <a:t> nanoseconds = 1 hour).</a:t>
            </a:r>
          </a:p>
          <a:p>
            <a:r>
              <a:rPr lang="en-US" sz="1200" b="0" i="0" kern="1200" dirty="0">
                <a:solidFill>
                  <a:schemeClr val="tx1"/>
                </a:solidFill>
                <a:effectLst/>
                <a:latin typeface="+mn-lt"/>
                <a:ea typeface="+mn-ea"/>
                <a:cs typeface="+mn-cs"/>
              </a:rPr>
              <a:t>There is a probability density function </a:t>
            </a:r>
            <a:r>
              <a:rPr lang="en-US" sz="1200" b="0" i="1"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(5 hours) =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5" tooltip="Integral"/>
              </a:rPr>
              <a:t>integral</a:t>
            </a:r>
            <a:r>
              <a:rPr lang="en-US" sz="1200" b="0" i="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over any window of time (not only infinitesimal windows but also large windows) is the probability that the bacterium dies in that window.</a:t>
            </a:r>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51</a:t>
            </a:fld>
            <a:endParaRPr lang="en-US"/>
          </a:p>
        </p:txBody>
      </p:sp>
    </p:spTree>
    <p:extLst>
      <p:ext uri="{BB962C8B-B14F-4D97-AF65-F5344CB8AC3E}">
        <p14:creationId xmlns:p14="http://schemas.microsoft.com/office/powerpoint/2010/main" val="3141379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6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700" b="1" i="0" u="none" strike="noStrike" kern="1200" cap="none" spc="0" normalizeH="0" baseline="0" noProof="0" dirty="0">
                <a:ln>
                  <a:noFill/>
                </a:ln>
                <a:solidFill>
                  <a:prstClr val="black"/>
                </a:solidFill>
                <a:effectLst/>
                <a:uLnTx/>
                <a:uFillTx/>
                <a:latin typeface="+mn-lt"/>
                <a:ea typeface="+mn-ea"/>
                <a:cs typeface="+mn-cs"/>
              </a:rPr>
              <a:t>Probability</a:t>
            </a:r>
            <a:r>
              <a:rPr kumimoji="0" lang="en-US" sz="2700" b="0" i="0" u="none" strike="noStrike" kern="1200" cap="none" spc="0" normalizeH="0" baseline="0" noProof="0" dirty="0">
                <a:ln>
                  <a:noFill/>
                </a:ln>
                <a:solidFill>
                  <a:prstClr val="black"/>
                </a:solidFill>
                <a:effectLst/>
                <a:uLnTx/>
                <a:uFillTx/>
                <a:latin typeface="+mn-lt"/>
                <a:ea typeface="+mn-ea"/>
                <a:cs typeface="+mn-cs"/>
              </a:rPr>
              <a:t> is a numerical description of how likely an event is to occur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700" b="0" i="0" u="none" strike="noStrike" kern="1200" cap="none" spc="0" normalizeH="0" baseline="0" noProof="0" dirty="0">
                <a:ln>
                  <a:noFill/>
                </a:ln>
                <a:solidFill>
                  <a:prstClr val="black"/>
                </a:solidFill>
                <a:effectLst/>
                <a:uLnTx/>
                <a:uFillTx/>
                <a:latin typeface="+mn-lt"/>
                <a:ea typeface="+mn-ea"/>
                <a:cs typeface="+mn-cs"/>
              </a:rPr>
              <a:t>The idea of probability is  based on observation. Probability describes what happens over many, many trials.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700" b="0" i="0" u="none" strike="noStrike" kern="1200" cap="none" spc="0" normalizeH="0" baseline="0" noProof="0" dirty="0">
                <a:ln>
                  <a:noFill/>
                </a:ln>
                <a:solidFill>
                  <a:prstClr val="black"/>
                </a:solidFill>
                <a:effectLst/>
                <a:uLnTx/>
                <a:uFillTx/>
                <a:latin typeface="+mn-lt"/>
                <a:ea typeface="+mn-ea"/>
                <a:cs typeface="+mn-cs"/>
              </a:rPr>
              <a:t>     P(A)=        number of elements belonging to A</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700" b="0" i="0" u="none" strike="noStrike" kern="1200" cap="none" spc="0" normalizeH="0" baseline="0" noProof="0" dirty="0">
                <a:ln>
                  <a:noFill/>
                </a:ln>
                <a:solidFill>
                  <a:prstClr val="black"/>
                </a:solidFill>
                <a:effectLst/>
                <a:uLnTx/>
                <a:uFillTx/>
                <a:latin typeface="+mn-lt"/>
                <a:ea typeface="+mn-ea"/>
                <a:cs typeface="+mn-cs"/>
              </a:rPr>
              <a:t>                total number of elements in the sample space</a:t>
            </a:r>
            <a:r>
              <a:rPr kumimoji="0" lang="el-GR" sz="2700" b="0" i="0" u="none" strike="noStrike" kern="1200" cap="none" spc="0" normalizeH="0" baseline="0" noProof="0" dirty="0">
                <a:ln>
                  <a:noFill/>
                </a:ln>
                <a:solidFill>
                  <a:prstClr val="black"/>
                </a:solidFill>
                <a:effectLst/>
                <a:uLnTx/>
                <a:uFillTx/>
                <a:latin typeface="SimHei"/>
                <a:ea typeface="SimHei"/>
                <a:cs typeface="+mn-cs"/>
              </a:rPr>
              <a:t>Ω</a:t>
            </a:r>
            <a:endParaRPr kumimoji="0" lang="en-US" sz="2700" b="0" i="0" u="none" strike="noStrike" kern="1200" cap="none" spc="0" normalizeH="0" baseline="0" noProof="0" dirty="0">
              <a:ln>
                <a:noFill/>
              </a:ln>
              <a:solidFill>
                <a:prstClr val="black"/>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700" b="0" i="0" u="none" strike="noStrike" kern="1200" cap="none" spc="0" normalizeH="0" baseline="0" noProof="0" dirty="0">
                <a:ln>
                  <a:noFill/>
                </a:ln>
                <a:solidFill>
                  <a:prstClr val="black"/>
                </a:solidFill>
                <a:effectLst/>
                <a:uLnTx/>
                <a:uFillTx/>
                <a:latin typeface="+mn-lt"/>
                <a:ea typeface="+mn-ea"/>
                <a:cs typeface="+mn-cs"/>
              </a:rPr>
              <a:t> </a:t>
            </a:r>
            <a:r>
              <a:rPr kumimoji="0" lang="en-US" sz="2700" b="1" i="0" u="none" strike="noStrike" kern="1200" cap="none" spc="0" normalizeH="0" baseline="0" noProof="0" dirty="0">
                <a:ln>
                  <a:noFill/>
                </a:ln>
                <a:solidFill>
                  <a:prstClr val="black"/>
                </a:solidFill>
                <a:effectLst/>
                <a:uLnTx/>
                <a:uFillTx/>
                <a:latin typeface="+mn-lt"/>
                <a:ea typeface="+mn-ea"/>
                <a:cs typeface="+mn-cs"/>
              </a:rPr>
              <a:t>Probability</a:t>
            </a:r>
            <a:r>
              <a:rPr kumimoji="0" lang="en-US" sz="2700" b="0" i="0" u="none" strike="noStrike" kern="1200" cap="none" spc="0" normalizeH="0" baseline="0" noProof="0" dirty="0">
                <a:ln>
                  <a:noFill/>
                </a:ln>
                <a:solidFill>
                  <a:prstClr val="black"/>
                </a:solidFill>
                <a:effectLst/>
                <a:uLnTx/>
                <a:uFillTx/>
                <a:latin typeface="+mn-lt"/>
                <a:ea typeface="+mn-ea"/>
                <a:cs typeface="+mn-cs"/>
              </a:rPr>
              <a:t> is a number between 0 and 1.</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700" b="0" i="0" u="none" strike="noStrike" kern="1200" cap="none" spc="0" normalizeH="0" baseline="0" noProof="0" dirty="0">
                <a:ln>
                  <a:noFill/>
                </a:ln>
                <a:solidFill>
                  <a:prstClr val="black"/>
                </a:solidFill>
                <a:effectLst/>
                <a:uLnTx/>
                <a:uFillTx/>
                <a:latin typeface="+mn-lt"/>
                <a:ea typeface="+mn-ea"/>
                <a:cs typeface="+mn-cs"/>
              </a:rPr>
              <a:t>The sum of the probabilities of all possible outcomes in a sample space is 1.</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700" b="0" i="0" u="none" strike="noStrike" kern="1200" cap="none" spc="0" normalizeH="0" baseline="0" noProof="0" dirty="0">
                <a:ln>
                  <a:noFill/>
                </a:ln>
                <a:solidFill>
                  <a:prstClr val="black"/>
                </a:solidFill>
                <a:effectLst/>
                <a:uLnTx/>
                <a:uFillTx/>
                <a:latin typeface="+mn-lt"/>
                <a:ea typeface="+mn-ea"/>
                <a:cs typeface="+mn-cs"/>
              </a:rPr>
              <a:t>Probability theory is applied in day to day life in risk assessments and in trade on financial markets.</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The ratio of the number of outcomes favorable for the event to the total number of possible outcomes is termed as </a:t>
            </a:r>
            <a:r>
              <a:rPr lang="en-US" sz="1200" b="1" i="0" kern="1200" dirty="0">
                <a:solidFill>
                  <a:schemeClr val="tx1"/>
                </a:solidFill>
                <a:latin typeface="+mn-lt"/>
                <a:ea typeface="+mn-ea"/>
                <a:cs typeface="+mn-cs"/>
              </a:rPr>
              <a:t>probability.</a:t>
            </a:r>
            <a:endParaRPr lang="en-US" dirty="0"/>
          </a:p>
        </p:txBody>
      </p:sp>
      <p:sp>
        <p:nvSpPr>
          <p:cNvPr id="4" name="Slide Number Placeholder 3"/>
          <p:cNvSpPr>
            <a:spLocks noGrp="1"/>
          </p:cNvSpPr>
          <p:nvPr>
            <p:ph type="sldNum" sz="quarter" idx="10"/>
          </p:nvPr>
        </p:nvSpPr>
        <p:spPr/>
        <p:txBody>
          <a:bodyPr/>
          <a:lstStyle/>
          <a:p>
            <a:fld id="{85288191-E9F4-4990-B8B9-50F74801CB77}" type="slidenum">
              <a:rPr lang="en-US" smtClean="0"/>
              <a:pPr/>
              <a:t>3</a:t>
            </a:fld>
            <a:endParaRPr lang="en-US"/>
          </a:p>
        </p:txBody>
      </p:sp>
    </p:spTree>
    <p:extLst>
      <p:ext uri="{BB962C8B-B14F-4D97-AF65-F5344CB8AC3E}">
        <p14:creationId xmlns:p14="http://schemas.microsoft.com/office/powerpoint/2010/main" val="1373700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https://en.wikipedia.org/wiki/Probability_density_function</a:t>
            </a:r>
            <a:endParaRPr lang="en-IN" dirty="0"/>
          </a:p>
          <a:p>
            <a:r>
              <a:rPr lang="en-US" sz="1200" b="0" i="0" kern="1200" dirty="0">
                <a:solidFill>
                  <a:schemeClr val="tx1"/>
                </a:solidFill>
                <a:effectLst/>
                <a:latin typeface="+mn-lt"/>
                <a:ea typeface="+mn-ea"/>
                <a:cs typeface="+mn-cs"/>
              </a:rPr>
              <a:t>Suppose bacteria of a certain species typically live 4 to 6 hours. The probability that a bacterium lives </a:t>
            </a:r>
            <a:r>
              <a:rPr lang="en-US" sz="1200" b="0" i="1" kern="1200" dirty="0">
                <a:solidFill>
                  <a:schemeClr val="tx1"/>
                </a:solidFill>
                <a:effectLst/>
                <a:latin typeface="+mn-lt"/>
                <a:ea typeface="+mn-ea"/>
                <a:cs typeface="+mn-cs"/>
              </a:rPr>
              <a:t>exactly</a:t>
            </a:r>
            <a:r>
              <a:rPr lang="en-US" sz="1200" b="0" i="0" kern="1200" dirty="0">
                <a:solidFill>
                  <a:schemeClr val="tx1"/>
                </a:solidFill>
                <a:effectLst/>
                <a:latin typeface="+mn-lt"/>
                <a:ea typeface="+mn-ea"/>
                <a:cs typeface="+mn-cs"/>
              </a:rPr>
              <a:t> 5 hours is equal to zero. A lot of bacteria live for approximately 5 hours, but there is no chance that any given bacterium dies at exactly 5.0000000000... hours. However, the probability that the bacterium dies between 5 hours and 5.01 hours is quantifiable. Suppose the answer is 0.02 (i.e., 2%). Then, the probability that the bacterium dies between 5 hours and 5.001 hours should be about 0.002, since this time interval is one-tenth as long as the previous. The probability that the bacterium dies between 5 hours and 5.0001 hours should be about 0.0002, and so on.</a:t>
            </a:r>
          </a:p>
          <a:p>
            <a:r>
              <a:rPr lang="en-US" sz="1200" b="0" i="0" kern="1200" dirty="0">
                <a:solidFill>
                  <a:schemeClr val="tx1"/>
                </a:solidFill>
                <a:effectLst/>
                <a:latin typeface="+mn-lt"/>
                <a:ea typeface="+mn-ea"/>
                <a:cs typeface="+mn-cs"/>
              </a:rPr>
              <a:t>In these three examples, the ratio (probability of dying during an interval) / (duration of the interval) is approximately constant, and equal to 2 per hour (or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For example, there is 0.02 probability of dying in the 0.01-hour interval between 5 and 5.01 hours, and (0.02 probability / 0.01 hours) =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This quantity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is called the probability density for dying at around 5 hours. Therefore, the probability that the bacterium dies at 5 hours can be written as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dt</a:t>
            </a:r>
            <a:r>
              <a:rPr lang="en-US" sz="1200" b="0" i="0" kern="1200" dirty="0">
                <a:solidFill>
                  <a:schemeClr val="tx1"/>
                </a:solidFill>
                <a:effectLst/>
                <a:latin typeface="+mn-lt"/>
                <a:ea typeface="+mn-ea"/>
                <a:cs typeface="+mn-cs"/>
              </a:rPr>
              <a:t>. This is the probability that the bacterium dies within an infinitesimal window of time around 5 hours, where </a:t>
            </a:r>
            <a:r>
              <a:rPr lang="en-US" sz="1200" b="0" i="1" kern="1200" dirty="0">
                <a:solidFill>
                  <a:schemeClr val="tx1"/>
                </a:solidFill>
                <a:effectLst/>
                <a:latin typeface="+mn-lt"/>
                <a:ea typeface="+mn-ea"/>
                <a:cs typeface="+mn-cs"/>
              </a:rPr>
              <a:t>dt</a:t>
            </a:r>
            <a:r>
              <a:rPr lang="en-US" sz="1200" b="0" i="0" kern="1200" dirty="0">
                <a:solidFill>
                  <a:schemeClr val="tx1"/>
                </a:solidFill>
                <a:effectLst/>
                <a:latin typeface="+mn-lt"/>
                <a:ea typeface="+mn-ea"/>
                <a:cs typeface="+mn-cs"/>
              </a:rPr>
              <a:t> is the duration of this window. For example, the probability that it lives longer than 5 hours, but shorter than (5 hours + 1 nanosecond), is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)×(1 nanosecond) ≈ 6×10</a:t>
            </a:r>
            <a:r>
              <a:rPr lang="en-US" sz="1200" b="0" i="0" kern="1200" baseline="30000" dirty="0">
                <a:solidFill>
                  <a:schemeClr val="tx1"/>
                </a:solidFill>
                <a:effectLst/>
                <a:latin typeface="+mn-lt"/>
                <a:ea typeface="+mn-ea"/>
                <a:cs typeface="+mn-cs"/>
              </a:rPr>
              <a:t>−13</a:t>
            </a:r>
            <a:r>
              <a:rPr lang="en-US" sz="1200" b="0" i="0" kern="1200" dirty="0">
                <a:solidFill>
                  <a:schemeClr val="tx1"/>
                </a:solidFill>
                <a:effectLst/>
                <a:latin typeface="+mn-lt"/>
                <a:ea typeface="+mn-ea"/>
                <a:cs typeface="+mn-cs"/>
              </a:rPr>
              <a:t> (using the </a:t>
            </a:r>
            <a:r>
              <a:rPr lang="en-US" sz="1200" b="0" i="0" u="none" strike="noStrike" kern="1200" dirty="0">
                <a:solidFill>
                  <a:schemeClr val="tx1"/>
                </a:solidFill>
                <a:effectLst/>
                <a:latin typeface="+mn-lt"/>
                <a:ea typeface="+mn-ea"/>
                <a:cs typeface="+mn-cs"/>
                <a:hlinkClick r:id="rId4" tooltip="Conversion of units"/>
              </a:rPr>
              <a:t>unit conversion</a:t>
            </a:r>
            <a:r>
              <a:rPr lang="en-US" sz="1200" b="0" i="0" kern="1200" dirty="0">
                <a:solidFill>
                  <a:schemeClr val="tx1"/>
                </a:solidFill>
                <a:effectLst/>
                <a:latin typeface="+mn-lt"/>
                <a:ea typeface="+mn-ea"/>
                <a:cs typeface="+mn-cs"/>
              </a:rPr>
              <a:t> 3.6×10</a:t>
            </a:r>
            <a:r>
              <a:rPr lang="en-US" sz="1200" b="0" i="0" kern="1200" baseline="30000" dirty="0">
                <a:solidFill>
                  <a:schemeClr val="tx1"/>
                </a:solidFill>
                <a:effectLst/>
                <a:latin typeface="+mn-lt"/>
                <a:ea typeface="+mn-ea"/>
                <a:cs typeface="+mn-cs"/>
              </a:rPr>
              <a:t>12</a:t>
            </a:r>
            <a:r>
              <a:rPr lang="en-US" sz="1200" b="0" i="0" kern="1200" dirty="0">
                <a:solidFill>
                  <a:schemeClr val="tx1"/>
                </a:solidFill>
                <a:effectLst/>
                <a:latin typeface="+mn-lt"/>
                <a:ea typeface="+mn-ea"/>
                <a:cs typeface="+mn-cs"/>
              </a:rPr>
              <a:t> nanoseconds = 1 hour).</a:t>
            </a:r>
          </a:p>
          <a:p>
            <a:r>
              <a:rPr lang="en-US" sz="1200" b="0" i="0" kern="1200" dirty="0">
                <a:solidFill>
                  <a:schemeClr val="tx1"/>
                </a:solidFill>
                <a:effectLst/>
                <a:latin typeface="+mn-lt"/>
                <a:ea typeface="+mn-ea"/>
                <a:cs typeface="+mn-cs"/>
              </a:rPr>
              <a:t>There is a probability density function </a:t>
            </a:r>
            <a:r>
              <a:rPr lang="en-US" sz="1200" b="0" i="1"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with </a:t>
            </a:r>
            <a:r>
              <a:rPr lang="en-US" sz="1200" b="0" i="1"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(5 hours) = 2 hour</a:t>
            </a:r>
            <a:r>
              <a:rPr lang="en-US" sz="1200" b="0" i="0" kern="1200" baseline="30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a:t>
            </a:r>
            <a:r>
              <a:rPr lang="en-US" sz="1200" b="0" i="0" u="none" strike="noStrike" kern="1200" dirty="0">
                <a:solidFill>
                  <a:schemeClr val="tx1"/>
                </a:solidFill>
                <a:effectLst/>
                <a:latin typeface="+mn-lt"/>
                <a:ea typeface="+mn-ea"/>
                <a:cs typeface="+mn-cs"/>
                <a:hlinkClick r:id="rId5" tooltip="Integral"/>
              </a:rPr>
              <a:t>integral</a:t>
            </a:r>
            <a:r>
              <a:rPr lang="en-US" sz="1200" b="0" i="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over any window of time (not only infinitesimal windows but also large windows) is the probability that the bacterium dies in that window.</a:t>
            </a:r>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52</a:t>
            </a:fld>
            <a:endParaRPr lang="en-US"/>
          </a:p>
        </p:txBody>
      </p:sp>
    </p:spTree>
    <p:extLst>
      <p:ext uri="{BB962C8B-B14F-4D97-AF65-F5344CB8AC3E}">
        <p14:creationId xmlns:p14="http://schemas.microsoft.com/office/powerpoint/2010/main" val="290015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62</a:t>
            </a:fld>
            <a:endParaRPr lang="en-US"/>
          </a:p>
        </p:txBody>
      </p:sp>
    </p:spTree>
    <p:extLst>
      <p:ext uri="{BB962C8B-B14F-4D97-AF65-F5344CB8AC3E}">
        <p14:creationId xmlns:p14="http://schemas.microsoft.com/office/powerpoint/2010/main" val="2643783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63</a:t>
            </a:fld>
            <a:endParaRPr lang="en-US"/>
          </a:p>
        </p:txBody>
      </p:sp>
    </p:spTree>
    <p:extLst>
      <p:ext uri="{BB962C8B-B14F-4D97-AF65-F5344CB8AC3E}">
        <p14:creationId xmlns:p14="http://schemas.microsoft.com/office/powerpoint/2010/main" val="215881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64</a:t>
            </a:fld>
            <a:endParaRPr lang="en-US"/>
          </a:p>
        </p:txBody>
      </p:sp>
    </p:spTree>
    <p:extLst>
      <p:ext uri="{BB962C8B-B14F-4D97-AF65-F5344CB8AC3E}">
        <p14:creationId xmlns:p14="http://schemas.microsoft.com/office/powerpoint/2010/main" val="1191397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65</a:t>
            </a:fld>
            <a:endParaRPr lang="en-US"/>
          </a:p>
        </p:txBody>
      </p:sp>
    </p:spTree>
    <p:extLst>
      <p:ext uri="{BB962C8B-B14F-4D97-AF65-F5344CB8AC3E}">
        <p14:creationId xmlns:p14="http://schemas.microsoft.com/office/powerpoint/2010/main" val="4068975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67</a:t>
            </a:fld>
            <a:endParaRPr lang="en-US"/>
          </a:p>
        </p:txBody>
      </p:sp>
    </p:spTree>
    <p:extLst>
      <p:ext uri="{BB962C8B-B14F-4D97-AF65-F5344CB8AC3E}">
        <p14:creationId xmlns:p14="http://schemas.microsoft.com/office/powerpoint/2010/main" val="2708882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68</a:t>
            </a:fld>
            <a:endParaRPr lang="en-US"/>
          </a:p>
        </p:txBody>
      </p:sp>
    </p:spTree>
    <p:extLst>
      <p:ext uri="{BB962C8B-B14F-4D97-AF65-F5344CB8AC3E}">
        <p14:creationId xmlns:p14="http://schemas.microsoft.com/office/powerpoint/2010/main" val="3655423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69</a:t>
            </a:fld>
            <a:endParaRPr lang="en-US"/>
          </a:p>
        </p:txBody>
      </p:sp>
    </p:spTree>
    <p:extLst>
      <p:ext uri="{BB962C8B-B14F-4D97-AF65-F5344CB8AC3E}">
        <p14:creationId xmlns:p14="http://schemas.microsoft.com/office/powerpoint/2010/main" val="3182156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70</a:t>
            </a:fld>
            <a:endParaRPr lang="en-US"/>
          </a:p>
        </p:txBody>
      </p:sp>
    </p:spTree>
    <p:extLst>
      <p:ext uri="{BB962C8B-B14F-4D97-AF65-F5344CB8AC3E}">
        <p14:creationId xmlns:p14="http://schemas.microsoft.com/office/powerpoint/2010/main" val="1937979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71</a:t>
            </a:fld>
            <a:endParaRPr lang="en-US"/>
          </a:p>
        </p:txBody>
      </p:sp>
    </p:spTree>
    <p:extLst>
      <p:ext uri="{BB962C8B-B14F-4D97-AF65-F5344CB8AC3E}">
        <p14:creationId xmlns:p14="http://schemas.microsoft.com/office/powerpoint/2010/main" val="4266901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2000" cy="2571750"/>
          </a:xfrm>
          <a:prstGeom prst="rect">
            <a:avLst/>
          </a:prstGeo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BasicStatisticsSampleExamples.xls - </a:t>
            </a:r>
            <a:r>
              <a:rPr lang="en-IN" dirty="0" err="1"/>
              <a:t>UseBoxPlot</a:t>
            </a: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8</a:t>
            </a:fld>
            <a:endParaRPr lang="en-IN"/>
          </a:p>
        </p:txBody>
      </p:sp>
    </p:spTree>
    <p:extLst>
      <p:ext uri="{BB962C8B-B14F-4D97-AF65-F5344CB8AC3E}">
        <p14:creationId xmlns:p14="http://schemas.microsoft.com/office/powerpoint/2010/main" val="4149435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72</a:t>
            </a:fld>
            <a:endParaRPr lang="en-US"/>
          </a:p>
        </p:txBody>
      </p:sp>
    </p:spTree>
    <p:extLst>
      <p:ext uri="{BB962C8B-B14F-4D97-AF65-F5344CB8AC3E}">
        <p14:creationId xmlns:p14="http://schemas.microsoft.com/office/powerpoint/2010/main" val="2761897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https://www.geeksforgeeks.org/qqplot-quantile-quantile-plot-in-python/#:~:text=qqplot%20(Quantile%2DQuantile%20Plot)%20in%20Python,with%20respect%20to%20the%20locations.</a:t>
            </a:r>
            <a:endParaRPr lang="en-IN" dirty="0"/>
          </a:p>
          <a:p>
            <a:endParaRPr lang="en-IN" dirty="0"/>
          </a:p>
          <a:p>
            <a:r>
              <a:rPr lang="en-IN" dirty="0">
                <a:hlinkClick r:id="rId4"/>
              </a:rPr>
              <a:t>https://towardsdatascience.com/what-in-the-world-are-qq-plots-20d0e41dece1</a:t>
            </a:r>
            <a:endParaRPr lang="en-IN" dirty="0"/>
          </a:p>
          <a:p>
            <a:endParaRPr lang="en-IN" dirty="0"/>
          </a:p>
          <a:p>
            <a:r>
              <a:rPr lang="en-IN" dirty="0"/>
              <a:t>Draw a normal distribution plot</a:t>
            </a:r>
          </a:p>
          <a:p>
            <a:r>
              <a:rPr lang="en-IN" dirty="0">
                <a:hlinkClick r:id="rId5"/>
              </a:rPr>
              <a:t>https://www.tutorialspoint.com/python_data_science/python_normal_distribution.htm</a:t>
            </a:r>
            <a:endParaRPr lang="en-IN" dirty="0"/>
          </a:p>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73</a:t>
            </a:fld>
            <a:endParaRPr lang="en-US"/>
          </a:p>
        </p:txBody>
      </p:sp>
    </p:spTree>
    <p:extLst>
      <p:ext uri="{BB962C8B-B14F-4D97-AF65-F5344CB8AC3E}">
        <p14:creationId xmlns:p14="http://schemas.microsoft.com/office/powerpoint/2010/main" val="857397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https://www.youtube.com/watch?v=huha4OQGlFM</a:t>
            </a:r>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74</a:t>
            </a:fld>
            <a:endParaRPr lang="en-US"/>
          </a:p>
        </p:txBody>
      </p:sp>
    </p:spTree>
    <p:extLst>
      <p:ext uri="{BB962C8B-B14F-4D97-AF65-F5344CB8AC3E}">
        <p14:creationId xmlns:p14="http://schemas.microsoft.com/office/powerpoint/2010/main" val="2685906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kern="1200" dirty="0">
                <a:solidFill>
                  <a:schemeClr val="tx1"/>
                </a:solidFill>
                <a:effectLst/>
                <a:latin typeface="+mn-lt"/>
                <a:ea typeface="+mn-ea"/>
                <a:cs typeface="+mn-cs"/>
              </a:rPr>
              <a:t> Statistical Significance of CLT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Analyzing data involves statistical methods like hypothesis testing and constructing confidence intervals. These methods assume that the population is normally distributed. In the case of unknown or non-normal distributions, we treat the sampling distribution as normal according to the central limit theorem</a:t>
            </a:r>
          </a:p>
          <a:p>
            <a:r>
              <a:rPr lang="en-US" sz="1200" b="0" i="0" kern="1200" dirty="0">
                <a:solidFill>
                  <a:schemeClr val="tx1"/>
                </a:solidFill>
                <a:effectLst/>
                <a:latin typeface="+mn-lt"/>
                <a:ea typeface="+mn-ea"/>
                <a:cs typeface="+mn-cs"/>
              </a:rPr>
              <a:t>If we increase the samples drawn from the population, the standard deviation of sample means will decrease. This helps us estimate the population mean much more accurately</a:t>
            </a:r>
          </a:p>
          <a:p>
            <a:r>
              <a:rPr lang="en-US" sz="1200" b="0" i="0" kern="1200" dirty="0">
                <a:solidFill>
                  <a:schemeClr val="tx1"/>
                </a:solidFill>
                <a:effectLst/>
                <a:latin typeface="+mn-lt"/>
                <a:ea typeface="+mn-ea"/>
                <a:cs typeface="+mn-cs"/>
              </a:rPr>
              <a:t>Also, the sample mean can be used to create the range of values known as a confidence interval (that is likely to consist of the population mean)</a:t>
            </a:r>
          </a:p>
        </p:txBody>
      </p:sp>
      <p:sp>
        <p:nvSpPr>
          <p:cNvPr id="4" name="Slide Number Placeholder 3"/>
          <p:cNvSpPr>
            <a:spLocks noGrp="1"/>
          </p:cNvSpPr>
          <p:nvPr>
            <p:ph type="sldNum" sz="quarter" idx="5"/>
          </p:nvPr>
        </p:nvSpPr>
        <p:spPr/>
        <p:txBody>
          <a:bodyPr/>
          <a:lstStyle/>
          <a:p>
            <a:fld id="{2F855A7A-5E04-4B47-B03B-79926D0C18A3}" type="slidenum">
              <a:rPr lang="en-US" smtClean="0"/>
              <a:t>75</a:t>
            </a:fld>
            <a:endParaRPr lang="en-US"/>
          </a:p>
        </p:txBody>
      </p:sp>
    </p:spTree>
    <p:extLst>
      <p:ext uri="{BB962C8B-B14F-4D97-AF65-F5344CB8AC3E}">
        <p14:creationId xmlns:p14="http://schemas.microsoft.com/office/powerpoint/2010/main" val="553165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Degrees of freedom encompasses the notion that the amount of independent information you have limits the number of parameters that you can estimate. Typically, the degrees of freedom equal your </a:t>
            </a:r>
            <a:r>
              <a:rPr lang="en-US" sz="1200" b="0" i="0" u="none" strike="noStrike" kern="1200" dirty="0">
                <a:solidFill>
                  <a:schemeClr val="tx1"/>
                </a:solidFill>
                <a:effectLst/>
                <a:latin typeface="+mn-lt"/>
                <a:ea typeface="+mn-ea"/>
                <a:cs typeface="+mn-cs"/>
                <a:hlinkClick r:id="rId3"/>
              </a:rPr>
              <a:t>sample</a:t>
            </a:r>
            <a:r>
              <a:rPr lang="en-US" sz="1200" b="0" i="0" kern="1200" dirty="0">
                <a:solidFill>
                  <a:schemeClr val="tx1"/>
                </a:solidFill>
                <a:effectLst/>
                <a:latin typeface="+mn-lt"/>
                <a:ea typeface="+mn-ea"/>
                <a:cs typeface="+mn-cs"/>
              </a:rPr>
              <a:t> size minus the number of parameters you need to calculate during an analysis. It is usually a positive whole number.</a:t>
            </a:r>
          </a:p>
          <a:p>
            <a:endParaRPr lang="en-US" sz="1200" b="0" i="0" kern="1200" dirty="0">
              <a:solidFill>
                <a:schemeClr val="tx1"/>
              </a:solidFill>
              <a:effectLst/>
              <a:latin typeface="+mn-lt"/>
              <a:ea typeface="+mn-ea"/>
              <a:cs typeface="+mn-cs"/>
            </a:endParaRPr>
          </a:p>
          <a:p>
            <a:r>
              <a:rPr lang="en-IN" dirty="0">
                <a:hlinkClick r:id="rId4"/>
              </a:rPr>
              <a:t>https://statisticsbyjim.com/hypothesis-testing/degrees-freedom-statistics/#:~:text=In%20statistics%2C%20the%20degrees%20of,probability%20distributions%2C%20and%20regression%20analysis.</a:t>
            </a:r>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77</a:t>
            </a:fld>
            <a:endParaRPr lang="en-US"/>
          </a:p>
        </p:txBody>
      </p:sp>
    </p:spTree>
    <p:extLst>
      <p:ext uri="{BB962C8B-B14F-4D97-AF65-F5344CB8AC3E}">
        <p14:creationId xmlns:p14="http://schemas.microsoft.com/office/powerpoint/2010/main" val="3901760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Estimating Parameters Imposes Constraints on the Data</a:t>
            </a:r>
          </a:p>
          <a:p>
            <a:r>
              <a:rPr lang="en-US" sz="1200" b="0" i="0" kern="1200" dirty="0">
                <a:solidFill>
                  <a:schemeClr val="tx1"/>
                </a:solidFill>
                <a:effectLst/>
                <a:latin typeface="+mn-lt"/>
                <a:ea typeface="+mn-ea"/>
                <a:cs typeface="+mn-cs"/>
              </a:rPr>
              <a:t>As you can see, that last number has no freedom to vary. It is not an independent piece of information because it cannot be any other value. Estimating the parameter, the mean in this case, imposes a constraint on the freedom to vary. The last value and the mean are entirely dependent on each other. Consequently, after estimating the mean, we have only 9 independent pieces of information, even though our sample size is 10.</a:t>
            </a:r>
          </a:p>
          <a:p>
            <a:r>
              <a:rPr lang="en-US" sz="1200" b="0" i="0" kern="1200" dirty="0">
                <a:solidFill>
                  <a:schemeClr val="tx1"/>
                </a:solidFill>
                <a:effectLst/>
                <a:latin typeface="+mn-lt"/>
                <a:ea typeface="+mn-ea"/>
                <a:cs typeface="+mn-cs"/>
              </a:rPr>
              <a:t>That’s the basic idea for degrees of freedom in statistics. In a general sense, DF are the number of observations in a sample that are free to vary while estimating statistical parameters. You can also think of it as the amount of independent data that you can use to estimate a parameter.</a:t>
            </a:r>
          </a:p>
          <a:p>
            <a:r>
              <a:rPr lang="en-IN" dirty="0">
                <a:hlinkClick r:id="rId3"/>
              </a:rPr>
              <a:t>https://statisticsbyjim.com/hypothesis-testing/degrees-freedom-statistics/#:~:text=In%20statistics%2C%20the%20degrees%20of,probability%20distributions%2C%20and%20regression%20analysis.</a:t>
            </a:r>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79</a:t>
            </a:fld>
            <a:endParaRPr lang="en-US"/>
          </a:p>
        </p:txBody>
      </p:sp>
    </p:spTree>
    <p:extLst>
      <p:ext uri="{BB962C8B-B14F-4D97-AF65-F5344CB8AC3E}">
        <p14:creationId xmlns:p14="http://schemas.microsoft.com/office/powerpoint/2010/main" val="1637933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80</a:t>
            </a:fld>
            <a:endParaRPr lang="en-US"/>
          </a:p>
        </p:txBody>
      </p:sp>
    </p:spTree>
    <p:extLst>
      <p:ext uri="{BB962C8B-B14F-4D97-AF65-F5344CB8AC3E}">
        <p14:creationId xmlns:p14="http://schemas.microsoft.com/office/powerpoint/2010/main" val="2378515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82</a:t>
            </a:fld>
            <a:endParaRPr lang="en-US"/>
          </a:p>
        </p:txBody>
      </p:sp>
    </p:spTree>
    <p:extLst>
      <p:ext uri="{BB962C8B-B14F-4D97-AF65-F5344CB8AC3E}">
        <p14:creationId xmlns:p14="http://schemas.microsoft.com/office/powerpoint/2010/main" val="3284323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https://www.youtube.com/watch?v=dNfpsVLaaEE</a:t>
            </a:r>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84</a:t>
            </a:fld>
            <a:endParaRPr lang="en-US"/>
          </a:p>
        </p:txBody>
      </p:sp>
    </p:spTree>
    <p:extLst>
      <p:ext uri="{BB962C8B-B14F-4D97-AF65-F5344CB8AC3E}">
        <p14:creationId xmlns:p14="http://schemas.microsoft.com/office/powerpoint/2010/main" val="1182168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https://en.wikipedia.org/wiki/Margin_of_error</a:t>
            </a:r>
            <a:endParaRPr lang="en-IN" dirty="0"/>
          </a:p>
          <a:p>
            <a:endParaRPr lang="en-IN" dirty="0"/>
          </a:p>
          <a:p>
            <a:r>
              <a:rPr lang="en-US" sz="1200" b="0" i="0" kern="1200" dirty="0">
                <a:solidFill>
                  <a:schemeClr val="tx1"/>
                </a:solidFill>
                <a:effectLst/>
                <a:latin typeface="+mn-lt"/>
                <a:ea typeface="+mn-ea"/>
                <a:cs typeface="+mn-cs"/>
              </a:rPr>
              <a:t>Above, </a:t>
            </a:r>
            <a:r>
              <a:rPr lang="en-US" sz="1200" b="0" i="0" u="none" strike="noStrike" kern="1200" dirty="0">
                <a:solidFill>
                  <a:schemeClr val="tx1"/>
                </a:solidFill>
                <a:effectLst/>
                <a:latin typeface="+mn-lt"/>
                <a:ea typeface="+mn-ea"/>
                <a:cs typeface="+mn-cs"/>
                <a:hlinkClick r:id="rId4" tooltip="Probability density function"/>
              </a:rPr>
              <a:t>probability densities</a:t>
            </a:r>
            <a:r>
              <a:rPr lang="en-US" sz="1200" b="0" i="0" kern="1200" dirty="0">
                <a:solidFill>
                  <a:schemeClr val="tx1"/>
                </a:solidFill>
                <a:effectLst/>
                <a:latin typeface="+mn-lt"/>
                <a:ea typeface="+mn-ea"/>
                <a:cs typeface="+mn-cs"/>
              </a:rPr>
              <a:t>, of polls of different sizes, each color-coded to its 95% </a:t>
            </a:r>
            <a:r>
              <a:rPr lang="en-US" sz="1200" b="0" i="0" u="none" strike="noStrike" kern="1200" dirty="0">
                <a:solidFill>
                  <a:schemeClr val="tx1"/>
                </a:solidFill>
                <a:effectLst/>
                <a:latin typeface="+mn-lt"/>
                <a:ea typeface="+mn-ea"/>
                <a:cs typeface="+mn-cs"/>
                <a:hlinkClick r:id="rId5" tooltip="Confidence interval"/>
              </a:rPr>
              <a:t>confidence interval</a:t>
            </a:r>
            <a:r>
              <a:rPr lang="en-US" sz="1200" b="0" i="0" kern="1200" dirty="0">
                <a:solidFill>
                  <a:schemeClr val="tx1"/>
                </a:solidFill>
                <a:effectLst/>
                <a:latin typeface="+mn-lt"/>
                <a:ea typeface="+mn-ea"/>
                <a:cs typeface="+mn-cs"/>
              </a:rPr>
              <a:t> (below), margin of error (left), and sample size (right). Each interval reflects the range within which one may have 95% confidence that the </a:t>
            </a:r>
            <a:r>
              <a:rPr lang="en-US" sz="1200" b="0" i="1"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percentage may be found, given a reported percentage of 50%. The </a:t>
            </a:r>
            <a:r>
              <a:rPr lang="en-US" sz="1200" b="0" i="1" kern="1200" dirty="0">
                <a:solidFill>
                  <a:schemeClr val="tx1"/>
                </a:solidFill>
                <a:effectLst/>
                <a:latin typeface="+mn-lt"/>
                <a:ea typeface="+mn-ea"/>
                <a:cs typeface="+mn-cs"/>
              </a:rPr>
              <a:t>margin of error</a:t>
            </a:r>
            <a:r>
              <a:rPr lang="en-US" sz="1200" b="0" i="0" kern="1200" dirty="0">
                <a:solidFill>
                  <a:schemeClr val="tx1"/>
                </a:solidFill>
                <a:effectLst/>
                <a:latin typeface="+mn-lt"/>
                <a:ea typeface="+mn-ea"/>
                <a:cs typeface="+mn-cs"/>
              </a:rPr>
              <a:t> is half the confidence interval (also, the </a:t>
            </a:r>
            <a:r>
              <a:rPr lang="en-US" sz="1200" b="0" i="1" kern="1200" dirty="0">
                <a:solidFill>
                  <a:schemeClr val="tx1"/>
                </a:solidFill>
                <a:effectLst/>
                <a:latin typeface="+mn-lt"/>
                <a:ea typeface="+mn-ea"/>
                <a:cs typeface="+mn-cs"/>
              </a:rPr>
              <a:t>radius</a:t>
            </a:r>
            <a:r>
              <a:rPr lang="en-US" sz="1200" b="0" i="0" kern="1200" dirty="0">
                <a:solidFill>
                  <a:schemeClr val="tx1"/>
                </a:solidFill>
                <a:effectLst/>
                <a:latin typeface="+mn-lt"/>
                <a:ea typeface="+mn-ea"/>
                <a:cs typeface="+mn-cs"/>
              </a:rPr>
              <a:t> of the interval). The larger the sample, the smaller the margin of error. Also, the further from 50% the reported percentage, the smaller the margin of error.</a:t>
            </a:r>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91</a:t>
            </a:fld>
            <a:endParaRPr lang="en-US"/>
          </a:p>
        </p:txBody>
      </p:sp>
    </p:spTree>
    <p:extLst>
      <p:ext uri="{BB962C8B-B14F-4D97-AF65-F5344CB8AC3E}">
        <p14:creationId xmlns:p14="http://schemas.microsoft.com/office/powerpoint/2010/main" val="3274899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2000" cy="2571750"/>
          </a:xfrm>
          <a:prstGeom prst="rect">
            <a:avLst/>
          </a:prstGeo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11</a:t>
            </a:fld>
            <a:endParaRPr lang="en-IN"/>
          </a:p>
        </p:txBody>
      </p:sp>
    </p:spTree>
    <p:extLst>
      <p:ext uri="{BB962C8B-B14F-4D97-AF65-F5344CB8AC3E}">
        <p14:creationId xmlns:p14="http://schemas.microsoft.com/office/powerpoint/2010/main" val="103276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https://analystnotes.com/cfa-study-notes-confidence-intervals-for-the-population-mean.html</a:t>
            </a:r>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95</a:t>
            </a:fld>
            <a:endParaRPr lang="en-US"/>
          </a:p>
        </p:txBody>
      </p:sp>
    </p:spTree>
    <p:extLst>
      <p:ext uri="{BB962C8B-B14F-4D97-AF65-F5344CB8AC3E}">
        <p14:creationId xmlns:p14="http://schemas.microsoft.com/office/powerpoint/2010/main" val="2109909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96</a:t>
            </a:fld>
            <a:endParaRPr lang="en-US"/>
          </a:p>
        </p:txBody>
      </p:sp>
    </p:spTree>
    <p:extLst>
      <p:ext uri="{BB962C8B-B14F-4D97-AF65-F5344CB8AC3E}">
        <p14:creationId xmlns:p14="http://schemas.microsoft.com/office/powerpoint/2010/main" val="195386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2000" cy="2571750"/>
          </a:xfrm>
          <a:prstGeom prst="rect">
            <a:avLst/>
          </a:prstGeom>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Probability</a:t>
            </a:r>
            <a:r>
              <a:rPr lang="en-IN" sz="1200" b="0" i="0" kern="1200" baseline="0" dirty="0">
                <a:solidFill>
                  <a:schemeClr val="tx1"/>
                </a:solidFill>
                <a:effectLst/>
                <a:latin typeface="+mn-lt"/>
                <a:ea typeface="+mn-ea"/>
                <a:cs typeface="+mn-cs"/>
              </a:rPr>
              <a:t> = Interested Events/Total Number of Events </a:t>
            </a:r>
            <a:endParaRPr lang="en-IN" sz="1200" b="0" i="0" kern="1200" dirty="0">
              <a:solidFill>
                <a:schemeClr val="tx1"/>
              </a:solidFill>
              <a:effectLst/>
              <a:latin typeface="+mn-lt"/>
              <a:ea typeface="+mn-ea"/>
              <a:cs typeface="+mn-cs"/>
            </a:endParaRPr>
          </a:p>
          <a:p>
            <a:pPr marL="171450" indent="-171450">
              <a:buFontTx/>
              <a:buChar char="-"/>
            </a:pPr>
            <a:r>
              <a:rPr lang="en-IN" sz="1200" b="0" i="0" kern="1200" dirty="0">
                <a:solidFill>
                  <a:schemeClr val="tx1"/>
                </a:solidFill>
                <a:effectLst/>
                <a:latin typeface="+mn-lt"/>
                <a:ea typeface="+mn-ea"/>
                <a:cs typeface="+mn-cs"/>
              </a:rPr>
              <a:t>Variable:</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When Output varies it is called</a:t>
            </a:r>
            <a:r>
              <a:rPr lang="en-IN" sz="1200" b="0" i="0" kern="1200" baseline="0" dirty="0">
                <a:solidFill>
                  <a:schemeClr val="tx1"/>
                </a:solidFill>
                <a:effectLst/>
                <a:latin typeface="+mn-lt"/>
                <a:ea typeface="+mn-ea"/>
                <a:cs typeface="+mn-cs"/>
              </a:rPr>
              <a:t> a Variable, Coin Toss = 0 or 1</a:t>
            </a:r>
          </a:p>
          <a:p>
            <a:pPr marL="171450" indent="-171450">
              <a:buFontTx/>
              <a:buChar char="-"/>
            </a:pPr>
            <a:r>
              <a:rPr lang="en-IN" sz="1200" b="0" i="0" kern="1200" baseline="0" dirty="0">
                <a:solidFill>
                  <a:schemeClr val="tx1"/>
                </a:solidFill>
                <a:effectLst/>
                <a:latin typeface="+mn-lt"/>
                <a:ea typeface="+mn-ea"/>
                <a:cs typeface="+mn-cs"/>
              </a:rPr>
              <a:t>Random : When there is a Chance (probability)  associated with getting a value 0 or 1 then it is Random</a:t>
            </a:r>
          </a:p>
          <a:p>
            <a:pPr marL="171450" indent="-171450">
              <a:buFontTx/>
              <a:buChar char="-"/>
            </a:pPr>
            <a:endParaRPr lang="en-IN" sz="1200" b="0" i="0" kern="1200" baseline="0" dirty="0">
              <a:solidFill>
                <a:schemeClr val="tx1"/>
              </a:solidFill>
              <a:effectLst/>
              <a:latin typeface="+mn-lt"/>
              <a:ea typeface="+mn-ea"/>
              <a:cs typeface="+mn-cs"/>
            </a:endParaRPr>
          </a:p>
          <a:p>
            <a:pPr marL="0" indent="0">
              <a:buFontTx/>
              <a:buNone/>
            </a:pPr>
            <a:r>
              <a:rPr lang="en-IN" sz="1200" b="0" i="0" kern="1200" baseline="0" dirty="0">
                <a:solidFill>
                  <a:schemeClr val="tx1"/>
                </a:solidFill>
                <a:effectLst/>
                <a:latin typeface="+mn-lt"/>
                <a:ea typeface="+mn-ea"/>
                <a:cs typeface="+mn-cs"/>
              </a:rPr>
              <a:t>Coin Toss: 1/2</a:t>
            </a:r>
          </a:p>
          <a:p>
            <a:pPr marL="0" indent="0">
              <a:buFontTx/>
              <a:buNone/>
            </a:pPr>
            <a:r>
              <a:rPr lang="en-IN" sz="1200" b="0" i="0" kern="1200" baseline="0" dirty="0">
                <a:solidFill>
                  <a:schemeClr val="tx1"/>
                </a:solidFill>
                <a:effectLst/>
                <a:latin typeface="+mn-lt"/>
                <a:ea typeface="+mn-ea"/>
                <a:cs typeface="+mn-cs"/>
              </a:rPr>
              <a:t>Dice : 6 Sides: 1/6</a:t>
            </a:r>
          </a:p>
          <a:p>
            <a:pPr marL="171450" indent="-171450">
              <a:buFontTx/>
              <a:buChar char="-"/>
            </a:pPr>
            <a:endParaRPr lang="en-IN" sz="1200" b="0" i="0" kern="1200" baseline="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X = Radom Variable</a:t>
            </a:r>
            <a:r>
              <a:rPr lang="en-IN" sz="1200" b="0" i="0" kern="1200" baseline="0" dirty="0">
                <a:solidFill>
                  <a:schemeClr val="tx1"/>
                </a:solidFill>
                <a:effectLst/>
                <a:latin typeface="+mn-lt"/>
                <a:ea typeface="+mn-ea"/>
                <a:cs typeface="+mn-cs"/>
              </a:rPr>
              <a:t> ( CAPITAL X)</a:t>
            </a:r>
          </a:p>
          <a:p>
            <a:r>
              <a:rPr lang="en-IN" sz="1200" b="0" i="0" kern="1200" baseline="0" dirty="0">
                <a:solidFill>
                  <a:schemeClr val="tx1"/>
                </a:solidFill>
                <a:effectLst/>
                <a:latin typeface="+mn-lt"/>
                <a:ea typeface="+mn-ea"/>
                <a:cs typeface="+mn-cs"/>
              </a:rPr>
              <a:t>x= the values associated with the Capital X </a:t>
            </a:r>
            <a:r>
              <a:rPr lang="en-IN" sz="1200" b="0" i="0" kern="1200" dirty="0">
                <a:solidFill>
                  <a:schemeClr val="tx1"/>
                </a:solidFill>
                <a:effectLst/>
                <a:latin typeface="+mn-lt"/>
                <a:ea typeface="+mn-ea"/>
                <a:cs typeface="+mn-cs"/>
              </a:rPr>
              <a:t>Radom Variable</a:t>
            </a:r>
            <a:r>
              <a:rPr lang="en-IN" sz="1200" b="0" i="0" kern="1200" baseline="0" dirty="0">
                <a:solidFill>
                  <a:schemeClr val="tx1"/>
                </a:solidFill>
                <a:effectLst/>
                <a:latin typeface="+mn-lt"/>
                <a:ea typeface="+mn-ea"/>
                <a:cs typeface="+mn-cs"/>
              </a:rPr>
              <a:t>  is small x </a:t>
            </a:r>
          </a:p>
          <a:p>
            <a:r>
              <a:rPr lang="en-IN" sz="1200" b="0" i="0" kern="1200" baseline="0" dirty="0">
                <a:solidFill>
                  <a:schemeClr val="tx1"/>
                </a:solidFill>
                <a:effectLst/>
                <a:latin typeface="+mn-lt"/>
                <a:ea typeface="+mn-ea"/>
                <a:cs typeface="+mn-cs"/>
              </a:rPr>
              <a:t>X Coin Toss</a:t>
            </a:r>
          </a:p>
          <a:p>
            <a:r>
              <a:rPr lang="en-IN" sz="1200" b="0" i="0" kern="1200" baseline="0" dirty="0">
                <a:solidFill>
                  <a:schemeClr val="tx1"/>
                </a:solidFill>
                <a:effectLst/>
                <a:latin typeface="+mn-lt"/>
                <a:ea typeface="+mn-ea"/>
                <a:cs typeface="+mn-cs"/>
              </a:rPr>
              <a:t>The values H1 and T1 will be small x.</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the difference between variable and random variable?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is a quantity whose value changes. A discrete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is a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whose value is obtained by counting. A continuous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is a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whose value is obtained by measuring. </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 </a:t>
            </a:r>
            <a:r>
              <a:rPr lang="en-IN" sz="1200" b="1" i="0" kern="1200" dirty="0">
                <a:solidFill>
                  <a:schemeClr val="tx1"/>
                </a:solidFill>
                <a:effectLst/>
                <a:latin typeface="+mn-lt"/>
                <a:ea typeface="+mn-ea"/>
                <a:cs typeface="+mn-cs"/>
              </a:rPr>
              <a:t>random variable</a:t>
            </a:r>
            <a:r>
              <a:rPr lang="en-IN" sz="1200" b="0" i="0" kern="1200" dirty="0">
                <a:solidFill>
                  <a:schemeClr val="tx1"/>
                </a:solidFill>
                <a:effectLst/>
                <a:latin typeface="+mn-lt"/>
                <a:ea typeface="+mn-ea"/>
                <a:cs typeface="+mn-cs"/>
              </a:rPr>
              <a:t> is a </a:t>
            </a:r>
            <a:r>
              <a:rPr lang="en-IN" sz="1200" b="1" i="0" kern="1200" dirty="0">
                <a:solidFill>
                  <a:schemeClr val="tx1"/>
                </a:solidFill>
                <a:effectLst/>
                <a:latin typeface="+mn-lt"/>
                <a:ea typeface="+mn-ea"/>
                <a:cs typeface="+mn-cs"/>
              </a:rPr>
              <a:t>variable</a:t>
            </a:r>
            <a:r>
              <a:rPr lang="en-IN" sz="1200" b="0" i="0" kern="1200" dirty="0">
                <a:solidFill>
                  <a:schemeClr val="tx1"/>
                </a:solidFill>
                <a:effectLst/>
                <a:latin typeface="+mn-lt"/>
                <a:ea typeface="+mn-ea"/>
                <a:cs typeface="+mn-cs"/>
              </a:rPr>
              <a:t> whose value is a numerical outcome of a </a:t>
            </a:r>
            <a:r>
              <a:rPr lang="en-IN" sz="1200" b="1" i="0" kern="1200" dirty="0">
                <a:solidFill>
                  <a:schemeClr val="tx1"/>
                </a:solidFill>
                <a:effectLst/>
                <a:latin typeface="+mn-lt"/>
                <a:ea typeface="+mn-ea"/>
                <a:cs typeface="+mn-cs"/>
              </a:rPr>
              <a:t>random</a:t>
            </a:r>
            <a:r>
              <a:rPr lang="en-IN" sz="1200" b="0" i="0" kern="1200" dirty="0">
                <a:solidFill>
                  <a:schemeClr val="tx1"/>
                </a:solidFill>
                <a:effectLst/>
                <a:latin typeface="+mn-lt"/>
                <a:ea typeface="+mn-ea"/>
                <a:cs typeface="+mn-cs"/>
              </a:rPr>
              <a:t> phenomenon.</a:t>
            </a:r>
          </a:p>
        </p:txBody>
      </p:sp>
      <p:sp>
        <p:nvSpPr>
          <p:cNvPr id="4" name="Slide Number Placeholder 3"/>
          <p:cNvSpPr>
            <a:spLocks noGrp="1"/>
          </p:cNvSpPr>
          <p:nvPr>
            <p:ph type="sldNum" sz="quarter" idx="10"/>
          </p:nvPr>
        </p:nvSpPr>
        <p:spPr/>
        <p:txBody>
          <a:bodyPr/>
          <a:lstStyle/>
          <a:p>
            <a:fld id="{DB75E3F5-F62B-4C75-927E-23DBCA25E45E}" type="slidenum">
              <a:rPr lang="en-IN" smtClean="0"/>
              <a:t>12</a:t>
            </a:fld>
            <a:endParaRPr lang="en-IN"/>
          </a:p>
        </p:txBody>
      </p:sp>
    </p:spTree>
    <p:extLst>
      <p:ext uri="{BB962C8B-B14F-4D97-AF65-F5344CB8AC3E}">
        <p14:creationId xmlns:p14="http://schemas.microsoft.com/office/powerpoint/2010/main" val="294893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2000" cy="2571750"/>
          </a:xfrm>
          <a:prstGeom prst="rect">
            <a:avLst/>
          </a:prstGeom>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Probability</a:t>
            </a:r>
            <a:r>
              <a:rPr lang="en-IN" sz="1200" b="0" i="0" kern="1200" baseline="0" dirty="0">
                <a:solidFill>
                  <a:schemeClr val="tx1"/>
                </a:solidFill>
                <a:effectLst/>
                <a:latin typeface="+mn-lt"/>
                <a:ea typeface="+mn-ea"/>
                <a:cs typeface="+mn-cs"/>
              </a:rPr>
              <a:t> = Interested Events/Total Number of Events </a:t>
            </a:r>
            <a:endParaRPr lang="en-IN" sz="1200" b="0" i="0" kern="1200" dirty="0">
              <a:solidFill>
                <a:schemeClr val="tx1"/>
              </a:solidFill>
              <a:effectLst/>
              <a:latin typeface="+mn-lt"/>
              <a:ea typeface="+mn-ea"/>
              <a:cs typeface="+mn-cs"/>
            </a:endParaRPr>
          </a:p>
          <a:p>
            <a:endParaRPr lang="en-IN" dirty="0"/>
          </a:p>
          <a:p>
            <a:r>
              <a:rPr lang="en-IN" dirty="0"/>
              <a:t>Total</a:t>
            </a:r>
            <a:r>
              <a:rPr lang="en-IN" baseline="0" dirty="0"/>
              <a:t> number of Cards in Deck is 52</a:t>
            </a:r>
          </a:p>
          <a:p>
            <a:r>
              <a:rPr lang="en-IN" baseline="0" dirty="0"/>
              <a:t>11 – J, 12 – Q, K -13</a:t>
            </a:r>
          </a:p>
          <a:p>
            <a:endParaRPr lang="en-IN" dirty="0"/>
          </a:p>
          <a:p>
            <a:pPr marL="228600" indent="-228600">
              <a:buAutoNum type="arabicPeriod"/>
            </a:pPr>
            <a:r>
              <a:rPr lang="en-IN" baseline="0" dirty="0"/>
              <a:t>Bigger than 10 ? 3X4= 12 =&gt; 12/52</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a:t>Equal or Bigger than 10 ? 4X4= 16 =&gt; 16/52</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a:t>Smaller than 3 ? =&gt; 2X4 =8=&gt; 8/52</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a:t>Greater than 4 and Less than 8 =&gt; 5,6,7 =&gt; 3X4 =12 =&gt; 12/52</a:t>
            </a:r>
            <a:endParaRPr lang="en-IN" dirty="0"/>
          </a:p>
          <a:p>
            <a:pPr marL="228600" indent="-228600">
              <a:buAutoNum type="arabicPeriod"/>
            </a:pP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13</a:t>
            </a:fld>
            <a:endParaRPr lang="en-IN"/>
          </a:p>
        </p:txBody>
      </p:sp>
    </p:spTree>
    <p:extLst>
      <p:ext uri="{BB962C8B-B14F-4D97-AF65-F5344CB8AC3E}">
        <p14:creationId xmlns:p14="http://schemas.microsoft.com/office/powerpoint/2010/main" val="3019437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2000" cy="2571750"/>
          </a:xfrm>
          <a:prstGeom prst="rect">
            <a:avLst/>
          </a:prstGeo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15</a:t>
            </a:fld>
            <a:endParaRPr lang="en-IN"/>
          </a:p>
        </p:txBody>
      </p:sp>
    </p:spTree>
    <p:extLst>
      <p:ext uri="{BB962C8B-B14F-4D97-AF65-F5344CB8AC3E}">
        <p14:creationId xmlns:p14="http://schemas.microsoft.com/office/powerpoint/2010/main" val="4149435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https://www.mathgoodies.com/lessons/vol6/independent_events</a:t>
            </a:r>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26</a:t>
            </a:fld>
            <a:endParaRPr lang="en-US"/>
          </a:p>
        </p:txBody>
      </p:sp>
    </p:spTree>
    <p:extLst>
      <p:ext uri="{BB962C8B-B14F-4D97-AF65-F5344CB8AC3E}">
        <p14:creationId xmlns:p14="http://schemas.microsoft.com/office/powerpoint/2010/main" val="183441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855A7A-5E04-4B47-B03B-79926D0C18A3}" type="slidenum">
              <a:rPr lang="en-US" smtClean="0"/>
              <a:t>27</a:t>
            </a:fld>
            <a:endParaRPr lang="en-US"/>
          </a:p>
        </p:txBody>
      </p:sp>
    </p:spTree>
    <p:extLst>
      <p:ext uri="{BB962C8B-B14F-4D97-AF65-F5344CB8AC3E}">
        <p14:creationId xmlns:p14="http://schemas.microsoft.com/office/powerpoint/2010/main" val="95132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1959247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354539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14" name="Rectangle 13">
            <a:extLst>
              <a:ext uri="{FF2B5EF4-FFF2-40B4-BE49-F238E27FC236}">
                <a16:creationId xmlns:a16="http://schemas.microsoft.com/office/drawing/2014/main" id="{9D415693-E2CB-4DB4-B07C-2F96B0CAB302}"/>
              </a:ext>
            </a:extLst>
          </p:cNvPr>
          <p:cNvSpPr/>
          <p:nvPr/>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Oval 3">
            <a:extLst>
              <a:ext uri="{FF2B5EF4-FFF2-40B4-BE49-F238E27FC236}">
                <a16:creationId xmlns:a16="http://schemas.microsoft.com/office/drawing/2014/main" id="{14C1BF67-E354-4E04-8F94-BABF2B7D1AFB}"/>
              </a:ext>
            </a:extLst>
          </p:cNvPr>
          <p:cNvSpPr/>
          <p:nvPr/>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
        <p:nvSpPr>
          <p:cNvPr id="12" name="Rectangle 11">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835247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 name="Oval 21">
            <a:extLst>
              <a:ext uri="{FF2B5EF4-FFF2-40B4-BE49-F238E27FC236}">
                <a16:creationId xmlns:a16="http://schemas.microsoft.com/office/drawing/2014/main" id="{E799E3E2-888B-2343-9A63-F84C03265CB5}"/>
              </a:ext>
            </a:extLst>
          </p:cNvPr>
          <p:cNvSpPr>
            <a:spLocks noChangeAspect="1"/>
          </p:cNvSpPr>
          <p:nvPr/>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Oval 3">
            <a:extLst>
              <a:ext uri="{FF2B5EF4-FFF2-40B4-BE49-F238E27FC236}">
                <a16:creationId xmlns:a16="http://schemas.microsoft.com/office/drawing/2014/main" id="{8C1E0992-271E-4948-9461-C7AA54AF8FEA}"/>
              </a:ext>
            </a:extLst>
          </p:cNvPr>
          <p:cNvSpPr>
            <a:spLocks noChangeAspect="1"/>
          </p:cNvSpPr>
          <p:nvPr/>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24" name="Rectangle 2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32269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Rectangle 3">
            <a:extLst>
              <a:ext uri="{FF2B5EF4-FFF2-40B4-BE49-F238E27FC236}">
                <a16:creationId xmlns:a16="http://schemas.microsoft.com/office/drawing/2014/main" id="{25CE6D5A-A5C0-4B12-A26A-691D5743FA5C}"/>
              </a:ext>
            </a:extLst>
          </p:cNvPr>
          <p:cNvSpPr/>
          <p:nvPr/>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2C7"/>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18" name="Rectangle 1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3510467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graphicFrame>
        <p:nvGraphicFramePr>
          <p:cNvPr id="8" name="Table 7">
            <a:extLst>
              <a:ext uri="{FF2B5EF4-FFF2-40B4-BE49-F238E27FC236}">
                <a16:creationId xmlns:a16="http://schemas.microsoft.com/office/drawing/2014/main" id="{BEE52E89-C526-4F73-86FB-0EB31587CD33}"/>
              </a:ext>
            </a:extLst>
          </p:cNvPr>
          <p:cNvGraphicFramePr>
            <a:graphicFrameLocks noGrp="1"/>
          </p:cNvGraphicFramePr>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11" name="Rectangle 10">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743659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8" name="Rectangle 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084759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8" name="Rectangle 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382662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 name="Oval 23">
            <a:extLst>
              <a:ext uri="{FF2B5EF4-FFF2-40B4-BE49-F238E27FC236}">
                <a16:creationId xmlns:a16="http://schemas.microsoft.com/office/drawing/2014/main" id="{9159AA79-2237-4A27-BBC2-D44032158D19}"/>
              </a:ext>
            </a:extLst>
          </p:cNvPr>
          <p:cNvSpPr/>
          <p:nvPr/>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 name="Oval 24">
            <a:extLst>
              <a:ext uri="{FF2B5EF4-FFF2-40B4-BE49-F238E27FC236}">
                <a16:creationId xmlns:a16="http://schemas.microsoft.com/office/drawing/2014/main" id="{0272B962-9566-42D2-B4C3-E7AA81884A83}"/>
              </a:ext>
            </a:extLst>
          </p:cNvPr>
          <p:cNvSpPr/>
          <p:nvPr/>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 name="Oval 25">
            <a:extLst>
              <a:ext uri="{FF2B5EF4-FFF2-40B4-BE49-F238E27FC236}">
                <a16:creationId xmlns:a16="http://schemas.microsoft.com/office/drawing/2014/main" id="{19733285-016C-4C38-816C-83D30C075C70}"/>
              </a:ext>
            </a:extLst>
          </p:cNvPr>
          <p:cNvSpPr/>
          <p:nvPr/>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Freeform: Shape 19">
            <a:extLst>
              <a:ext uri="{FF2B5EF4-FFF2-40B4-BE49-F238E27FC236}">
                <a16:creationId xmlns:a16="http://schemas.microsoft.com/office/drawing/2014/main" id="{EF40DBA4-AB63-4B47-B37F-BCC3D59B5392}"/>
              </a:ext>
            </a:extLst>
          </p:cNvPr>
          <p:cNvSpPr/>
          <p:nvPr/>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Freeform: Shape 20">
            <a:extLst>
              <a:ext uri="{FF2B5EF4-FFF2-40B4-BE49-F238E27FC236}">
                <a16:creationId xmlns:a16="http://schemas.microsoft.com/office/drawing/2014/main" id="{33EF0AFB-D099-4FF1-8963-7DA87268867F}"/>
              </a:ext>
            </a:extLst>
          </p:cNvPr>
          <p:cNvSpPr/>
          <p:nvPr/>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 name="Freeform: Shape 21">
            <a:extLst>
              <a:ext uri="{FF2B5EF4-FFF2-40B4-BE49-F238E27FC236}">
                <a16:creationId xmlns:a16="http://schemas.microsoft.com/office/drawing/2014/main" id="{6872C96E-9AF3-4FA0-8180-C213C7F2209E}"/>
              </a:ext>
            </a:extLst>
          </p:cNvPr>
          <p:cNvSpPr/>
          <p:nvPr/>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Freeform: Shape 16">
            <a:extLst>
              <a:ext uri="{FF2B5EF4-FFF2-40B4-BE49-F238E27FC236}">
                <a16:creationId xmlns:a16="http://schemas.microsoft.com/office/drawing/2014/main" id="{3A08BE29-CFA5-4E0D-9DBE-A430AE1B8072}"/>
              </a:ext>
            </a:extLst>
          </p:cNvPr>
          <p:cNvSpPr/>
          <p:nvPr/>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5" name="Rectangle 34">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048169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
        <p:nvSpPr>
          <p:cNvPr id="10" name="Oval 9">
            <a:extLst>
              <a:ext uri="{FF2B5EF4-FFF2-40B4-BE49-F238E27FC236}">
                <a16:creationId xmlns:a16="http://schemas.microsoft.com/office/drawing/2014/main" id="{EF515B4A-CB20-4847-8E00-0DD66F1FEBB4}"/>
              </a:ext>
            </a:extLst>
          </p:cNvPr>
          <p:cNvSpPr/>
          <p:nvPr userDrawn="1"/>
        </p:nvSpPr>
        <p:spPr>
          <a:xfrm>
            <a:off x="11371669" y="6400800"/>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47142"/>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3323411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12" name="Straight Connector 11">
            <a:extLst>
              <a:ext uri="{FF2B5EF4-FFF2-40B4-BE49-F238E27FC236}">
                <a16:creationId xmlns:a16="http://schemas.microsoft.com/office/drawing/2014/main" id="{77C312F4-62C2-4903-8C4B-423A8717E481}"/>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
        <p:nvSpPr>
          <p:cNvPr id="11" name="Oval 10">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1124594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pPr/>
              <a:t>‹#›</a:t>
            </a:fld>
            <a:endParaRPr lang="en-IN" dirty="0"/>
          </a:p>
        </p:txBody>
      </p:sp>
    </p:spTree>
    <p:extLst>
      <p:ext uri="{BB962C8B-B14F-4D97-AF65-F5344CB8AC3E}">
        <p14:creationId xmlns:p14="http://schemas.microsoft.com/office/powerpoint/2010/main" val="11635012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Oval 5">
            <a:extLst>
              <a:ext uri="{FF2B5EF4-FFF2-40B4-BE49-F238E27FC236}">
                <a16:creationId xmlns:a16="http://schemas.microsoft.com/office/drawing/2014/main" id="{1F54E98B-AC75-484D-9121-68498EB888AA}"/>
              </a:ext>
            </a:extLst>
          </p:cNvPr>
          <p:cNvSpPr/>
          <p:nvPr/>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4190124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pPr/>
              <a:t>‹#›</a:t>
            </a:fld>
            <a:endParaRPr lang="en-IN"/>
          </a:p>
        </p:txBody>
      </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3938150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403311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161889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11" name="Rectangle 10">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687490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 name="Rectangle 5">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Oval 9">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38434253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281520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339962"/>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7886465" cy="3339962"/>
          </a:xfrm>
          <a:noFill/>
        </p:spPr>
        <p:txBody>
          <a:bodyPr lIns="0" tIns="0" rIns="0" bIns="0">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7887303" cy="609600"/>
          </a:xfrm>
        </p:spPr>
        <p:txBody>
          <a:bodyPr lIns="0" tIns="0" rIns="0" bIns="0" anchor="ctr">
            <a:noAutofit/>
          </a:bodyPr>
          <a:lstStyle>
            <a:lvl1pPr marL="0" indent="0" algn="l">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4" name="Rectangle 1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646315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228600" y="246621"/>
            <a:ext cx="115824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0" y="6409400"/>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2"/>
            <a:ext cx="294461" cy="187367"/>
          </a:xfrm>
        </p:spPr>
        <p:txBody>
          <a:bodyPr lIns="0" tIns="0" rIns="0" bIns="0"/>
          <a:lstStyle>
            <a:lvl1pPr algn="ctr">
              <a:defRPr sz="900">
                <a:solidFill>
                  <a:schemeClr val="bg1"/>
                </a:solidFill>
                <a:latin typeface="+mn-lt"/>
              </a:defRPr>
            </a:lvl1pPr>
          </a:lstStyle>
          <a:p>
            <a:fld id="{3806A1B9-C05C-4D1B-B573-5151164C4580}" type="slidenum">
              <a:rPr lang="en-US" smtClean="0"/>
              <a:pPr/>
              <a:t>‹#›</a:t>
            </a:fld>
            <a:endParaRPr lang="en-US"/>
          </a:p>
        </p:txBody>
      </p:sp>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1" name="Content Placeholder 2"/>
          <p:cNvSpPr>
            <a:spLocks noGrp="1"/>
          </p:cNvSpPr>
          <p:nvPr>
            <p:ph idx="1"/>
          </p:nvPr>
        </p:nvSpPr>
        <p:spPr>
          <a:xfrm>
            <a:off x="228600" y="1295401"/>
            <a:ext cx="11582400" cy="48174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384859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228600" y="246621"/>
            <a:ext cx="115824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0" y="6409400"/>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2"/>
            <a:ext cx="294461" cy="187367"/>
          </a:xfrm>
        </p:spPr>
        <p:txBody>
          <a:bodyPr lIns="0" tIns="0" rIns="0" bIns="0"/>
          <a:lstStyle>
            <a:lvl1pPr algn="ctr">
              <a:defRPr sz="900">
                <a:solidFill>
                  <a:schemeClr val="bg1"/>
                </a:solidFill>
                <a:latin typeface="+mn-lt"/>
              </a:defRPr>
            </a:lvl1pPr>
          </a:lstStyle>
          <a:p>
            <a:fld id="{3806A1B9-C05C-4D1B-B573-5151164C4580}" type="slidenum">
              <a:rPr lang="en-US" smtClean="0"/>
              <a:pPr/>
              <a:t>‹#›</a:t>
            </a:fld>
            <a:endParaRPr lang="en-US"/>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1" name="Content Placeholder 2"/>
          <p:cNvSpPr>
            <a:spLocks noGrp="1"/>
          </p:cNvSpPr>
          <p:nvPr>
            <p:ph idx="1"/>
          </p:nvPr>
        </p:nvSpPr>
        <p:spPr>
          <a:xfrm>
            <a:off x="228600" y="1295401"/>
            <a:ext cx="11582400" cy="48174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2801867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pPr/>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1451524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228600" y="246621"/>
            <a:ext cx="115824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0" y="6409400"/>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2"/>
            <a:ext cx="294461" cy="187367"/>
          </a:xfrm>
        </p:spPr>
        <p:txBody>
          <a:bodyPr lIns="0" tIns="0" rIns="0" bIns="0"/>
          <a:lstStyle>
            <a:lvl1pPr algn="ctr">
              <a:defRPr sz="900">
                <a:solidFill>
                  <a:schemeClr val="bg1"/>
                </a:solidFill>
                <a:latin typeface="+mn-lt"/>
              </a:defRPr>
            </a:lvl1pPr>
          </a:lstStyle>
          <a:p>
            <a:fld id="{3806A1B9-C05C-4D1B-B573-5151164C4580}" type="slidenum">
              <a:rPr lang="en-US" smtClean="0"/>
              <a:pPr/>
              <a:t>‹#›</a:t>
            </a:fld>
            <a:endParaRPr lang="en-US"/>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1" name="Content Placeholder 2"/>
          <p:cNvSpPr>
            <a:spLocks noGrp="1"/>
          </p:cNvSpPr>
          <p:nvPr>
            <p:ph idx="1"/>
          </p:nvPr>
        </p:nvSpPr>
        <p:spPr>
          <a:xfrm>
            <a:off x="228600" y="1295401"/>
            <a:ext cx="11582400" cy="48174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10816553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228600" y="246621"/>
            <a:ext cx="115824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0" y="6409400"/>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2"/>
            <a:ext cx="294461" cy="187367"/>
          </a:xfrm>
        </p:spPr>
        <p:txBody>
          <a:bodyPr lIns="0" tIns="0" rIns="0" bIns="0"/>
          <a:lstStyle>
            <a:lvl1pPr algn="ctr">
              <a:defRPr sz="900">
                <a:solidFill>
                  <a:schemeClr val="bg1"/>
                </a:solidFill>
                <a:latin typeface="+mn-lt"/>
              </a:defRPr>
            </a:lvl1pPr>
          </a:lstStyle>
          <a:p>
            <a:fld id="{3806A1B9-C05C-4D1B-B573-5151164C4580}" type="slidenum">
              <a:rPr lang="en-US" smtClean="0"/>
              <a:pPr/>
              <a:t>‹#›</a:t>
            </a:fld>
            <a:endParaRPr lang="en-US"/>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1" name="Content Placeholder 2"/>
          <p:cNvSpPr>
            <a:spLocks noGrp="1"/>
          </p:cNvSpPr>
          <p:nvPr>
            <p:ph idx="1"/>
          </p:nvPr>
        </p:nvSpPr>
        <p:spPr>
          <a:xfrm>
            <a:off x="228600" y="1295401"/>
            <a:ext cx="11582400" cy="48174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1517093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228600" y="246621"/>
            <a:ext cx="115824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0" y="6409400"/>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2"/>
            <a:ext cx="294461" cy="187367"/>
          </a:xfrm>
        </p:spPr>
        <p:txBody>
          <a:bodyPr lIns="0" tIns="0" rIns="0" bIns="0"/>
          <a:lstStyle>
            <a:lvl1pPr algn="ctr">
              <a:defRPr sz="900">
                <a:solidFill>
                  <a:schemeClr val="bg1"/>
                </a:solidFill>
                <a:latin typeface="+mn-lt"/>
              </a:defRPr>
            </a:lvl1pPr>
          </a:lstStyle>
          <a:p>
            <a:fld id="{3806A1B9-C05C-4D1B-B573-5151164C4580}" type="slidenum">
              <a:rPr lang="en-US" smtClean="0"/>
              <a:pPr/>
              <a:t>‹#›</a:t>
            </a:fld>
            <a:endParaRPr lang="en-US"/>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1" name="Content Placeholder 2"/>
          <p:cNvSpPr>
            <a:spLocks noGrp="1"/>
          </p:cNvSpPr>
          <p:nvPr>
            <p:ph idx="1"/>
          </p:nvPr>
        </p:nvSpPr>
        <p:spPr>
          <a:xfrm>
            <a:off x="228600" y="1295401"/>
            <a:ext cx="11582400" cy="48174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2041381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228600" y="246621"/>
            <a:ext cx="115824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0" y="6409400"/>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2"/>
            <a:ext cx="294461" cy="187367"/>
          </a:xfrm>
        </p:spPr>
        <p:txBody>
          <a:bodyPr lIns="0" tIns="0" rIns="0" bIns="0"/>
          <a:lstStyle>
            <a:lvl1pPr algn="ctr">
              <a:defRPr sz="900">
                <a:solidFill>
                  <a:schemeClr val="bg1"/>
                </a:solidFill>
                <a:latin typeface="+mn-lt"/>
              </a:defRPr>
            </a:lvl1pPr>
          </a:lstStyle>
          <a:p>
            <a:fld id="{3806A1B9-C05C-4D1B-B573-5151164C4580}" type="slidenum">
              <a:rPr lang="en-US" smtClean="0"/>
              <a:pPr/>
              <a:t>‹#›</a:t>
            </a:fld>
            <a:endParaRPr lang="en-US"/>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1" name="Content Placeholder 2"/>
          <p:cNvSpPr>
            <a:spLocks noGrp="1"/>
          </p:cNvSpPr>
          <p:nvPr>
            <p:ph idx="1"/>
          </p:nvPr>
        </p:nvSpPr>
        <p:spPr>
          <a:xfrm>
            <a:off x="228600" y="1295401"/>
            <a:ext cx="11582400" cy="48174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1435233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228600" y="246621"/>
            <a:ext cx="115824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0" y="6409400"/>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7" y="6455742"/>
            <a:ext cx="294461" cy="187367"/>
          </a:xfrm>
        </p:spPr>
        <p:txBody>
          <a:bodyPr lIns="0" tIns="0" rIns="0" bIns="0"/>
          <a:lstStyle>
            <a:lvl1pPr algn="ctr">
              <a:defRPr sz="900">
                <a:solidFill>
                  <a:schemeClr val="bg1"/>
                </a:solidFill>
                <a:latin typeface="+mn-lt"/>
              </a:defRPr>
            </a:lvl1pPr>
          </a:lstStyle>
          <a:p>
            <a:fld id="{3806A1B9-C05C-4D1B-B573-5151164C4580}" type="slidenum">
              <a:rPr lang="en-US" smtClean="0"/>
              <a:pPr/>
              <a:t>‹#›</a:t>
            </a:fld>
            <a:endParaRPr lang="en-US"/>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1" name="Content Placeholder 2"/>
          <p:cNvSpPr>
            <a:spLocks noGrp="1"/>
          </p:cNvSpPr>
          <p:nvPr>
            <p:ph idx="1"/>
          </p:nvPr>
        </p:nvSpPr>
        <p:spPr>
          <a:xfrm>
            <a:off x="228600" y="1295401"/>
            <a:ext cx="11582400" cy="481743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09549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pPr/>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936958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839381" y="1276350"/>
            <a:ext cx="10532288" cy="48898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solidFill>
                  <a:prstClr val="white"/>
                </a:solidFill>
              </a:rPr>
              <a:pPr/>
              <a:t>‹#›</a:t>
            </a:fld>
            <a:endParaRPr lang="en-IN" dirty="0">
              <a:solidFill>
                <a:prstClr val="white"/>
              </a:solidFill>
            </a:endParaRPr>
          </a:p>
        </p:txBody>
      </p:sp>
      <p:sp>
        <p:nvSpPr>
          <p:cNvPr id="33"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008554" y="1533526"/>
            <a:ext cx="10154745"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34"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1008555" y="2247900"/>
            <a:ext cx="10116645" cy="3752850"/>
          </a:xfrm>
          <a:noFill/>
          <a:ln w="12700">
            <a:solidFill>
              <a:schemeClr val="tx1"/>
            </a:solidFill>
          </a:ln>
        </p:spPr>
        <p:txBody>
          <a:bodyPr lIns="0" tIns="0" rIns="0" bIns="0">
            <a:normAutofit/>
          </a:bodyPr>
          <a:lstStyle>
            <a:lvl1pPr marL="457200" indent="-457200" algn="l">
              <a:buFont typeface="Courier New" panose="02070309020205020404" pitchFamily="49" charset="0"/>
              <a:buChar char="o"/>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0" name="Rectangle 9">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63993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20XX-20XX</a:t>
            </a:r>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3 Years Plan</a:t>
            </a:r>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noProof="0"/>
              <a:t>Click icon to add picture</a:t>
            </a:r>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D6B4DE20-4023-4056-8EC6-B5EB2B0EB3BB}" type="datetime1">
              <a:rPr lang="en-US" smtClean="0">
                <a:solidFill>
                  <a:prstClr val="black">
                    <a:tint val="75000"/>
                  </a:prstClr>
                </a:solidFill>
              </a:rPr>
              <a:pPr/>
              <a:t>7/17/2020</a:t>
            </a:fld>
            <a:endParaRPr lang="en-US">
              <a:solidFill>
                <a:prstClr val="black">
                  <a:tint val="75000"/>
                </a:prstClr>
              </a:solidFill>
            </a:endParaRPr>
          </a:p>
        </p:txBody>
      </p:sp>
      <p:sp>
        <p:nvSpPr>
          <p:cNvPr id="65" name="Rectangle 64">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7"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solidFill>
                  <a:prstClr val="white"/>
                </a:solidFill>
              </a:rPr>
              <a:pPr/>
              <a:t>‹#›</a:t>
            </a:fld>
            <a:endParaRPr lang="en-US" dirty="0">
              <a:solidFill>
                <a:prstClr val="white"/>
              </a:solidFill>
            </a:endParaRPr>
          </a:p>
        </p:txBody>
      </p:sp>
      <p:sp>
        <p:nvSpPr>
          <p:cNvPr id="68"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sp>
        <p:nvSpPr>
          <p:cNvPr id="66" name="Rectangle 65">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9" name="Oval 68">
            <a:extLst>
              <a:ext uri="{FF2B5EF4-FFF2-40B4-BE49-F238E27FC236}">
                <a16:creationId xmlns:a16="http://schemas.microsoft.com/office/drawing/2014/main" id="{EF515B4A-CB20-4847-8E00-0DD66F1FEBB4}"/>
              </a:ext>
            </a:extLst>
          </p:cNvPr>
          <p:cNvSpPr/>
          <p:nvPr userDrawn="1"/>
        </p:nvSpPr>
        <p:spPr>
          <a:xfrm>
            <a:off x="11524069" y="65617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516096" y="66081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356108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8" name="Content Placeholder 2">
            <a:extLst>
              <a:ext uri="{FF2B5EF4-FFF2-40B4-BE49-F238E27FC236}">
                <a16:creationId xmlns:a16="http://schemas.microsoft.com/office/drawing/2014/main" id="{147C9C38-5B17-467D-B581-EF28ECB11E80}"/>
              </a:ext>
            </a:extLst>
          </p:cNvPr>
          <p:cNvSpPr>
            <a:spLocks noGrp="1"/>
          </p:cNvSpPr>
          <p:nvPr>
            <p:ph idx="17" hasCustomPrompt="1"/>
          </p:nvPr>
        </p:nvSpPr>
        <p:spPr>
          <a:xfrm>
            <a:off x="7952030" y="239077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9" name="Content Placeholder 2">
            <a:extLst>
              <a:ext uri="{FF2B5EF4-FFF2-40B4-BE49-F238E27FC236}">
                <a16:creationId xmlns:a16="http://schemas.microsoft.com/office/drawing/2014/main" id="{F694448B-800C-40EF-8F61-18C018E8374C}"/>
              </a:ext>
            </a:extLst>
          </p:cNvPr>
          <p:cNvSpPr>
            <a:spLocks noGrp="1"/>
          </p:cNvSpPr>
          <p:nvPr>
            <p:ph idx="18" hasCustomPrompt="1"/>
          </p:nvPr>
        </p:nvSpPr>
        <p:spPr>
          <a:xfrm>
            <a:off x="7951192" y="177165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2" name="Rectangle 21">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86883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200525" y="2466976"/>
            <a:ext cx="77247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199687" y="1847851"/>
            <a:ext cx="7744663"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4" name="Rectangle 1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87555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0" y="1630018"/>
            <a:ext cx="11511694"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5" y="2371726"/>
            <a:ext cx="11152543"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solidFill>
                  <a:prstClr val="white"/>
                </a:solidFill>
              </a:rPr>
              <a:pPr/>
              <a:t>‹#›</a:t>
            </a:fld>
            <a:endParaRPr lang="en-IN">
              <a:solidFill>
                <a:prstClr val="white"/>
              </a:solidFill>
            </a:endParaRP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5" y="1762126"/>
            <a:ext cx="11152543"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10" name="Rectangle 9">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8968345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2163C-A09A-4AD1-8D6B-8EF4459E49B7}" type="datetime1">
              <a:rPr lang="en-US" smtClean="0">
                <a:solidFill>
                  <a:prstClr val="black">
                    <a:tint val="75000"/>
                  </a:prstClr>
                </a:solidFill>
              </a:rPr>
              <a:pPr/>
              <a:t>7/17/2020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18846-8F73-4DC9-AABF-379283BBD58F}"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684783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0" r:id="rId28"/>
    <p:sldLayoutId id="2147483691" r:id="rId29"/>
    <p:sldLayoutId id="2147483692" r:id="rId30"/>
    <p:sldLayoutId id="2147483693" r:id="rId31"/>
    <p:sldLayoutId id="2147483694" r:id="rId32"/>
    <p:sldLayoutId id="2147483695" r:id="rId33"/>
    <p:sldLayoutId id="2147483696"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15.xml"/><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9.webp"/><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9163"/>
            <a:ext cx="5143500" cy="2090808"/>
          </a:xfrm>
        </p:spPr>
        <p:txBody>
          <a:bodyPr/>
          <a:lstStyle/>
          <a:p>
            <a:r>
              <a:rPr lang="en-US" sz="4400" spc="-175" dirty="0"/>
              <a:t>P</a:t>
            </a:r>
            <a:r>
              <a:rPr lang="en-US" sz="4400" spc="10" dirty="0"/>
              <a:t>robability</a:t>
            </a:r>
            <a:endParaRPr lang="en-IN"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1</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73442" y="741071"/>
            <a:ext cx="5305661" cy="5305661"/>
          </a:xfrm>
          <a:prstGeom prst="ellipse">
            <a:avLst/>
          </a:prstGeom>
        </p:spPr>
      </p:pic>
    </p:spTree>
    <p:extLst>
      <p:ext uri="{BB962C8B-B14F-4D97-AF65-F5344CB8AC3E}">
        <p14:creationId xmlns:p14="http://schemas.microsoft.com/office/powerpoint/2010/main" val="118864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Probability Vs.</a:t>
            </a:r>
            <a:r>
              <a:rPr lang="en-US" spc="-45" dirty="0">
                <a:solidFill>
                  <a:srgbClr val="6A6292"/>
                </a:solidFill>
                <a:latin typeface="Trebuchet MS"/>
                <a:cs typeface="Trebuchet MS"/>
              </a:rPr>
              <a:t> </a:t>
            </a:r>
            <a:r>
              <a:rPr lang="en-US" spc="-10" dirty="0">
                <a:solidFill>
                  <a:srgbClr val="6A6292"/>
                </a:solidFill>
                <a:latin typeface="Trebuchet MS"/>
                <a:cs typeface="Trebuchet MS"/>
              </a:rPr>
              <a:t>Statistics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10</a:t>
            </a:fld>
            <a:endParaRPr lang="en-IN">
              <a:solidFill>
                <a:prstClr val="white"/>
              </a:solidFill>
            </a:endParaRPr>
          </a:p>
        </p:txBody>
      </p:sp>
      <p:pic>
        <p:nvPicPr>
          <p:cNvPr id="102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41461" t="52488" b="19261"/>
          <a:stretch/>
        </p:blipFill>
        <p:spPr bwMode="auto">
          <a:xfrm>
            <a:off x="5870230" y="2526713"/>
            <a:ext cx="4059210" cy="1469205"/>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3">
            <a:extLst>
              <a:ext uri="{FF2B5EF4-FFF2-40B4-BE49-F238E27FC236}">
                <a16:creationId xmlns:a16="http://schemas.microsoft.com/office/drawing/2014/main" id="{28EFF587-AE5F-44A2-8D4C-311CF060440D}"/>
              </a:ext>
            </a:extLst>
          </p:cNvPr>
          <p:cNvSpPr/>
          <p:nvPr/>
        </p:nvSpPr>
        <p:spPr>
          <a:xfrm>
            <a:off x="248809" y="2581049"/>
            <a:ext cx="4641420" cy="2460597"/>
          </a:xfrm>
          <a:prstGeom prst="rect">
            <a:avLst/>
          </a:prstGeom>
          <a:blipFill>
            <a:blip r:embed="rId3" cstate="print"/>
            <a:stretch>
              <a:fillRect/>
            </a:stretch>
          </a:blipFill>
        </p:spPr>
        <p:txBody>
          <a:bodyPr wrap="square" lIns="0" tIns="0" rIns="0" bIns="0" rtlCol="0"/>
          <a:lstStyle/>
          <a:p>
            <a:endParaRPr/>
          </a:p>
        </p:txBody>
      </p:sp>
      <p:pic>
        <p:nvPicPr>
          <p:cNvPr id="6" name="Picture 2" descr="Related image">
            <a:extLst>
              <a:ext uri="{FF2B5EF4-FFF2-40B4-BE49-F238E27FC236}">
                <a16:creationId xmlns:a16="http://schemas.microsoft.com/office/drawing/2014/main" id="{39D9CC0B-0B38-4E51-B53D-31E7C5458E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461" t="22658" b="47159"/>
          <a:stretch/>
        </p:blipFill>
        <p:spPr bwMode="auto">
          <a:xfrm>
            <a:off x="5870230" y="4256790"/>
            <a:ext cx="4059210" cy="156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35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a:t>
            </a:r>
          </a:p>
        </p:txBody>
      </p:sp>
      <p:sp>
        <p:nvSpPr>
          <p:cNvPr id="3" name="Slide Number Placeholder 2"/>
          <p:cNvSpPr>
            <a:spLocks noGrp="1"/>
          </p:cNvSpPr>
          <p:nvPr>
            <p:ph type="sldNum" sz="quarter" idx="12"/>
          </p:nvPr>
        </p:nvSpPr>
        <p:spPr/>
        <p:txBody>
          <a:bodyPr/>
          <a:lstStyle/>
          <a:p>
            <a:fld id="{B6F15528-21DE-4FAA-801E-634DDDAF4B2B}" type="slidenum">
              <a:rPr lang="en-IN" smtClean="0"/>
              <a:t>11</a:t>
            </a:fld>
            <a:endParaRPr lang="en-IN"/>
          </a:p>
        </p:txBody>
      </p:sp>
      <p:sp>
        <p:nvSpPr>
          <p:cNvPr id="4" name="TextBox 3">
            <a:extLst>
              <a:ext uri="{FF2B5EF4-FFF2-40B4-BE49-F238E27FC236}">
                <a16:creationId xmlns:a16="http://schemas.microsoft.com/office/drawing/2014/main" id="{7EB8D782-F3B3-41B0-9C94-8C022E2B1F25}"/>
              </a:ext>
            </a:extLst>
          </p:cNvPr>
          <p:cNvSpPr txBox="1"/>
          <p:nvPr/>
        </p:nvSpPr>
        <p:spPr>
          <a:xfrm>
            <a:off x="965771" y="1859622"/>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586A38B3-0ED2-4408-BEB5-D227BD770662}"/>
              </a:ext>
            </a:extLst>
          </p:cNvPr>
          <p:cNvSpPr txBox="1"/>
          <p:nvPr/>
        </p:nvSpPr>
        <p:spPr>
          <a:xfrm>
            <a:off x="515937" y="1561670"/>
            <a:ext cx="10710291" cy="3908762"/>
          </a:xfrm>
          <a:prstGeom prst="rect">
            <a:avLst/>
          </a:prstGeom>
          <a:noFill/>
        </p:spPr>
        <p:txBody>
          <a:bodyPr wrap="square" rtlCol="0">
            <a:spAutoFit/>
          </a:bodyPr>
          <a:lstStyle/>
          <a:p>
            <a:r>
              <a:rPr lang="en-US" sz="2400" dirty="0"/>
              <a:t>Probability is the measure of how likely an event will occur. </a:t>
            </a:r>
          </a:p>
          <a:p>
            <a:r>
              <a:rPr lang="en-US" sz="2400" dirty="0"/>
              <a:t>To be more precise probability is the ratio of desired outcomes to total outcomes:</a:t>
            </a:r>
          </a:p>
          <a:p>
            <a:r>
              <a:rPr lang="en-US" sz="3200" b="1" dirty="0"/>
              <a:t>(desired outcomes) / (total outcomes)</a:t>
            </a:r>
          </a:p>
          <a:p>
            <a:endParaRPr lang="en-US" sz="2400" dirty="0"/>
          </a:p>
          <a:p>
            <a:r>
              <a:rPr lang="en-US" sz="2400" dirty="0"/>
              <a:t>The probabilities of all outcomes always sums up to 1. Consider the famous rolling dice example:</a:t>
            </a:r>
          </a:p>
          <a:p>
            <a:endParaRPr lang="en-US" sz="2400" dirty="0"/>
          </a:p>
          <a:p>
            <a:r>
              <a:rPr lang="en-US" sz="2400" dirty="0"/>
              <a:t>On rolling a dice, you get 6 possible outcomes</a:t>
            </a:r>
          </a:p>
          <a:p>
            <a:r>
              <a:rPr lang="en-US" sz="2400" dirty="0"/>
              <a:t>Each possibility only has one outcome, so each has a probability of 1/6</a:t>
            </a:r>
          </a:p>
          <a:p>
            <a:r>
              <a:rPr lang="en-US" sz="2400" dirty="0"/>
              <a:t>For example, the probability of getting a number ‘2’ on the dice is 1/6</a:t>
            </a:r>
            <a:endParaRPr lang="en-IN" sz="2400" dirty="0"/>
          </a:p>
        </p:txBody>
      </p:sp>
    </p:spTree>
    <p:extLst>
      <p:ext uri="{BB962C8B-B14F-4D97-AF65-F5344CB8AC3E}">
        <p14:creationId xmlns:p14="http://schemas.microsoft.com/office/powerpoint/2010/main" val="177140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Random Variable (Probability)</a:t>
            </a:r>
          </a:p>
        </p:txBody>
      </p:sp>
      <p:sp>
        <p:nvSpPr>
          <p:cNvPr id="3" name="Content Placeholder 2"/>
          <p:cNvSpPr>
            <a:spLocks noGrp="1"/>
          </p:cNvSpPr>
          <p:nvPr>
            <p:ph type="body" sz="half" idx="4294967295"/>
          </p:nvPr>
        </p:nvSpPr>
        <p:spPr>
          <a:xfrm>
            <a:off x="460375" y="1676400"/>
            <a:ext cx="6550025" cy="3811588"/>
          </a:xfrm>
        </p:spPr>
        <p:txBody>
          <a:bodyPr>
            <a:normAutofit fontScale="70000" lnSpcReduction="20000"/>
          </a:bodyPr>
          <a:lstStyle/>
          <a:p>
            <a:pPr>
              <a:defRPr/>
            </a:pPr>
            <a:r>
              <a:rPr lang="en-IN" sz="2400" dirty="0"/>
              <a:t>A Random variable describes the probabilities for an uncertain future numerical outcome of a Random Process. </a:t>
            </a:r>
          </a:p>
          <a:p>
            <a:pPr>
              <a:defRPr/>
            </a:pPr>
            <a:endParaRPr lang="en-IN" sz="2400" dirty="0"/>
          </a:p>
          <a:p>
            <a:pPr>
              <a:defRPr/>
            </a:pPr>
            <a:r>
              <a:rPr lang="en-IN" sz="2400" dirty="0"/>
              <a:t>A random variable is a numerical description of the outcome of a statistical experiment.</a:t>
            </a:r>
          </a:p>
          <a:p>
            <a:pPr>
              <a:defRPr/>
            </a:pPr>
            <a:endParaRPr lang="en-IN" sz="2400" dirty="0"/>
          </a:p>
          <a:p>
            <a:pPr>
              <a:defRPr/>
            </a:pPr>
            <a:r>
              <a:rPr lang="en-IN" sz="2400" dirty="0"/>
              <a:t>It is a variable because it can take one or several possible Values</a:t>
            </a:r>
          </a:p>
          <a:p>
            <a:pPr>
              <a:defRPr/>
            </a:pPr>
            <a:endParaRPr lang="en-IN" sz="2400" dirty="0"/>
          </a:p>
          <a:p>
            <a:pPr>
              <a:defRPr/>
            </a:pPr>
            <a:r>
              <a:rPr lang="en-IN" sz="2400" dirty="0"/>
              <a:t>It is random because there is some change associated with Each possible value</a:t>
            </a:r>
            <a:endParaRPr lang="en-IN" sz="2400" b="1" dirty="0"/>
          </a:p>
          <a:p>
            <a:pPr marL="0" indent="0">
              <a:buNone/>
            </a:pPr>
            <a:endParaRPr lang="en-IN" sz="2400" b="1" dirty="0"/>
          </a:p>
          <a:p>
            <a:pPr marL="0" indent="0">
              <a:buNone/>
            </a:pPr>
            <a:r>
              <a:rPr lang="en-IN" sz="2400" b="1" dirty="0"/>
              <a:t>Example</a:t>
            </a:r>
            <a:r>
              <a:rPr lang="en-IN" sz="2400" dirty="0"/>
              <a:t>: Tossing a coin: we could get Heads or Tails.</a:t>
            </a:r>
          </a:p>
          <a:p>
            <a:r>
              <a:rPr lang="en-IN" sz="2400" dirty="0"/>
              <a:t>We have an experiment (such as tossing a coin) We give values to each event. The set of values is a </a:t>
            </a:r>
            <a:r>
              <a:rPr lang="en-IN" sz="2400" b="1" dirty="0"/>
              <a:t>Random Variable</a:t>
            </a:r>
            <a:r>
              <a:rPr lang="en-IN" sz="2400" dirty="0"/>
              <a:t>.</a:t>
            </a:r>
            <a:endParaRPr lang="en-US" sz="2400" dirty="0"/>
          </a:p>
        </p:txBody>
      </p:sp>
      <p:sp>
        <p:nvSpPr>
          <p:cNvPr id="10" name="AutoShape 4" descr="Image result for what is a random vari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302707"/>
            <a:ext cx="3706504" cy="1773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259821"/>
            <a:ext cx="3706504" cy="2716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3905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a:t>
            </a:r>
          </a:p>
        </p:txBody>
      </p:sp>
      <p:sp>
        <p:nvSpPr>
          <p:cNvPr id="3" name="Slide Number Placeholder 2"/>
          <p:cNvSpPr>
            <a:spLocks noGrp="1"/>
          </p:cNvSpPr>
          <p:nvPr>
            <p:ph type="sldNum" sz="quarter" idx="12"/>
          </p:nvPr>
        </p:nvSpPr>
        <p:spPr/>
        <p:txBody>
          <a:bodyPr/>
          <a:lstStyle/>
          <a:p>
            <a:fld id="{B6F15528-21DE-4FAA-801E-634DDDAF4B2B}" type="slidenum">
              <a:rPr lang="en-IN" smtClean="0"/>
              <a:t>13</a:t>
            </a:fld>
            <a:endParaRPr lang="en-IN"/>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5" y="1176338"/>
            <a:ext cx="9144000"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bject 3"/>
          <p:cNvSpPr/>
          <p:nvPr/>
        </p:nvSpPr>
        <p:spPr>
          <a:xfrm>
            <a:off x="1676400" y="4038600"/>
            <a:ext cx="7972423" cy="1341436"/>
          </a:xfrm>
          <a:prstGeom prst="rect">
            <a:avLst/>
          </a:prstGeom>
          <a:blipFill>
            <a:blip r:embed="rId4" cstate="print"/>
            <a:stretch>
              <a:fillRect/>
            </a:stretch>
          </a:blipFill>
        </p:spPr>
        <p:txBody>
          <a:bodyPr wrap="square" lIns="0" tIns="0" rIns="0" bIns="0" rtlCol="0"/>
          <a:lstStyle/>
          <a:p>
            <a:endParaRPr/>
          </a:p>
        </p:txBody>
      </p:sp>
      <p:sp>
        <p:nvSpPr>
          <p:cNvPr id="4" name="TextBox 3"/>
          <p:cNvSpPr txBox="1"/>
          <p:nvPr/>
        </p:nvSpPr>
        <p:spPr>
          <a:xfrm>
            <a:off x="8762999" y="805934"/>
            <a:ext cx="418704" cy="369332"/>
          </a:xfrm>
          <a:prstGeom prst="rect">
            <a:avLst/>
          </a:prstGeom>
          <a:noFill/>
        </p:spPr>
        <p:txBody>
          <a:bodyPr wrap="none" rtlCol="0">
            <a:spAutoFit/>
          </a:bodyPr>
          <a:lstStyle/>
          <a:p>
            <a:r>
              <a:rPr lang="en-IN" dirty="0"/>
              <a:t>11</a:t>
            </a:r>
          </a:p>
        </p:txBody>
      </p:sp>
      <p:sp>
        <p:nvSpPr>
          <p:cNvPr id="7" name="TextBox 6"/>
          <p:cNvSpPr txBox="1"/>
          <p:nvPr/>
        </p:nvSpPr>
        <p:spPr>
          <a:xfrm>
            <a:off x="9419638" y="807006"/>
            <a:ext cx="418704" cy="369332"/>
          </a:xfrm>
          <a:prstGeom prst="rect">
            <a:avLst/>
          </a:prstGeom>
          <a:noFill/>
        </p:spPr>
        <p:txBody>
          <a:bodyPr wrap="none" rtlCol="0">
            <a:spAutoFit/>
          </a:bodyPr>
          <a:lstStyle/>
          <a:p>
            <a:r>
              <a:rPr lang="en-IN" dirty="0"/>
              <a:t>12</a:t>
            </a:r>
          </a:p>
        </p:txBody>
      </p:sp>
      <p:sp>
        <p:nvSpPr>
          <p:cNvPr id="8" name="TextBox 7"/>
          <p:cNvSpPr txBox="1"/>
          <p:nvPr/>
        </p:nvSpPr>
        <p:spPr>
          <a:xfrm>
            <a:off x="10176375" y="794694"/>
            <a:ext cx="418704" cy="369332"/>
          </a:xfrm>
          <a:prstGeom prst="rect">
            <a:avLst/>
          </a:prstGeom>
          <a:noFill/>
        </p:spPr>
        <p:txBody>
          <a:bodyPr wrap="none" rtlCol="0">
            <a:spAutoFit/>
          </a:bodyPr>
          <a:lstStyle/>
          <a:p>
            <a:r>
              <a:rPr lang="en-IN" dirty="0"/>
              <a:t>13</a:t>
            </a:r>
          </a:p>
        </p:txBody>
      </p:sp>
    </p:spTree>
    <p:extLst>
      <p:ext uri="{BB962C8B-B14F-4D97-AF65-F5344CB8AC3E}">
        <p14:creationId xmlns:p14="http://schemas.microsoft.com/office/powerpoint/2010/main" val="1135640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9163"/>
            <a:ext cx="5143500" cy="2090808"/>
          </a:xfrm>
        </p:spPr>
        <p:txBody>
          <a:bodyPr/>
          <a:lstStyle/>
          <a:p>
            <a:r>
              <a:rPr lang="en-US" sz="4400" spc="-10" dirty="0"/>
              <a:t>Probability</a:t>
            </a:r>
            <a:br>
              <a:rPr lang="en-US" sz="4400" spc="-10" dirty="0"/>
            </a:br>
            <a:r>
              <a:rPr lang="en-US" sz="4400" spc="-10" dirty="0"/>
              <a:t> </a:t>
            </a:r>
            <a:r>
              <a:rPr lang="en-US" sz="4400" spc="10" dirty="0"/>
              <a:t>Vs.</a:t>
            </a:r>
            <a:r>
              <a:rPr lang="en-US" sz="4400" spc="20" dirty="0"/>
              <a:t> </a:t>
            </a:r>
            <a:br>
              <a:rPr lang="en-US" sz="4400" spc="20" dirty="0"/>
            </a:br>
            <a:r>
              <a:rPr lang="en-US" sz="4400" spc="10" dirty="0"/>
              <a:t>Statistics</a:t>
            </a:r>
            <a:endParaRPr lang="en-IN"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14</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73442" y="741071"/>
            <a:ext cx="5305661" cy="5305661"/>
          </a:xfrm>
          <a:prstGeom prst="ellipse">
            <a:avLst/>
          </a:prstGeom>
        </p:spPr>
      </p:pic>
    </p:spTree>
    <p:extLst>
      <p:ext uri="{BB962C8B-B14F-4D97-AF65-F5344CB8AC3E}">
        <p14:creationId xmlns:p14="http://schemas.microsoft.com/office/powerpoint/2010/main" val="192930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Vs. Statistics</a:t>
            </a:r>
          </a:p>
        </p:txBody>
      </p:sp>
      <p:sp>
        <p:nvSpPr>
          <p:cNvPr id="3" name="Slide Number Placeholder 2"/>
          <p:cNvSpPr>
            <a:spLocks noGrp="1"/>
          </p:cNvSpPr>
          <p:nvPr>
            <p:ph type="sldNum" sz="quarter" idx="12"/>
          </p:nvPr>
        </p:nvSpPr>
        <p:spPr/>
        <p:txBody>
          <a:bodyPr/>
          <a:lstStyle/>
          <a:p>
            <a:fld id="{B6F15528-21DE-4FAA-801E-634DDDAF4B2B}" type="slidenum">
              <a:rPr lang="en-IN" smtClean="0"/>
              <a:t>15</a:t>
            </a:fld>
            <a:endParaRPr lang="en-IN"/>
          </a:p>
        </p:txBody>
      </p:sp>
      <p:sp>
        <p:nvSpPr>
          <p:cNvPr id="4" name="TextBox 3">
            <a:extLst>
              <a:ext uri="{FF2B5EF4-FFF2-40B4-BE49-F238E27FC236}">
                <a16:creationId xmlns:a16="http://schemas.microsoft.com/office/drawing/2014/main" id="{7EB8D782-F3B3-41B0-9C94-8C022E2B1F25}"/>
              </a:ext>
            </a:extLst>
          </p:cNvPr>
          <p:cNvSpPr txBox="1"/>
          <p:nvPr/>
        </p:nvSpPr>
        <p:spPr>
          <a:xfrm>
            <a:off x="965771" y="1859622"/>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586A38B3-0ED2-4408-BEB5-D227BD770662}"/>
              </a:ext>
            </a:extLst>
          </p:cNvPr>
          <p:cNvSpPr txBox="1"/>
          <p:nvPr/>
        </p:nvSpPr>
        <p:spPr>
          <a:xfrm>
            <a:off x="515937" y="1561670"/>
            <a:ext cx="10710291" cy="1569660"/>
          </a:xfrm>
          <a:prstGeom prst="rect">
            <a:avLst/>
          </a:prstGeom>
          <a:noFill/>
        </p:spPr>
        <p:txBody>
          <a:bodyPr wrap="square" rtlCol="0">
            <a:spAutoFit/>
          </a:bodyPr>
          <a:lstStyle/>
          <a:p>
            <a:r>
              <a:rPr lang="en-US" sz="2400" dirty="0"/>
              <a:t>Probability and Statistics and related fields. </a:t>
            </a:r>
          </a:p>
          <a:p>
            <a:r>
              <a:rPr lang="en-US" sz="2400" dirty="0"/>
              <a:t>Probability is a mathematical method used for statistical analysis. </a:t>
            </a:r>
          </a:p>
          <a:p>
            <a:r>
              <a:rPr lang="en-US" sz="2400" dirty="0"/>
              <a:t>Therefore we can say that probability and statistics are interconnected branches of mathematics that deal with analyzing the relative frequency of events.</a:t>
            </a:r>
            <a:endParaRPr lang="en-IN" sz="2400" dirty="0"/>
          </a:p>
        </p:txBody>
      </p:sp>
    </p:spTree>
    <p:extLst>
      <p:ext uri="{BB962C8B-B14F-4D97-AF65-F5344CB8AC3E}">
        <p14:creationId xmlns:p14="http://schemas.microsoft.com/office/powerpoint/2010/main" val="1377666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9163"/>
            <a:ext cx="5143500" cy="2090808"/>
          </a:xfrm>
        </p:spPr>
        <p:txBody>
          <a:bodyPr/>
          <a:lstStyle/>
          <a:p>
            <a:r>
              <a:rPr lang="en-US" sz="4400" spc="-190" dirty="0"/>
              <a:t>Probability</a:t>
            </a:r>
            <a:r>
              <a:rPr lang="en-US" sz="4400" spc="-625" dirty="0"/>
              <a:t> </a:t>
            </a:r>
            <a:r>
              <a:rPr lang="en-US" sz="4400" spc="-160" dirty="0"/>
              <a:t>Terminology</a:t>
            </a:r>
            <a:endParaRPr lang="en-IN"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16</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73442" y="741071"/>
            <a:ext cx="5305661" cy="5305661"/>
          </a:xfrm>
          <a:prstGeom prst="ellipse">
            <a:avLst/>
          </a:prstGeom>
        </p:spPr>
      </p:pic>
    </p:spTree>
    <p:extLst>
      <p:ext uri="{BB962C8B-B14F-4D97-AF65-F5344CB8AC3E}">
        <p14:creationId xmlns:p14="http://schemas.microsoft.com/office/powerpoint/2010/main" val="3024337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Probability</a:t>
            </a:r>
            <a:r>
              <a:rPr lang="en-US" spc="-75" dirty="0">
                <a:solidFill>
                  <a:srgbClr val="6A6292"/>
                </a:solidFill>
                <a:latin typeface="Trebuchet MS"/>
                <a:cs typeface="Trebuchet MS"/>
              </a:rPr>
              <a:t> </a:t>
            </a:r>
            <a:r>
              <a:rPr lang="en-US" spc="-35" dirty="0">
                <a:solidFill>
                  <a:srgbClr val="6A6292"/>
                </a:solidFill>
                <a:latin typeface="Trebuchet MS"/>
                <a:cs typeface="Trebuchet MS"/>
              </a:rPr>
              <a:t>Terminology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17</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75285" marR="5080" indent="-363220">
              <a:lnSpc>
                <a:spcPct val="100000"/>
              </a:lnSpc>
              <a:spcBef>
                <a:spcPts val="105"/>
              </a:spcBef>
            </a:pPr>
            <a:r>
              <a:rPr lang="en-US" sz="2400" spc="-10" dirty="0">
                <a:solidFill>
                  <a:schemeClr val="bg1"/>
                </a:solidFill>
                <a:latin typeface="Trebuchet MS"/>
                <a:cs typeface="Trebuchet MS"/>
              </a:rPr>
              <a:t>Probability</a:t>
            </a:r>
            <a:r>
              <a:rPr lang="en-US" sz="2400" spc="-90" dirty="0">
                <a:solidFill>
                  <a:schemeClr val="bg1"/>
                </a:solidFill>
                <a:latin typeface="Trebuchet MS"/>
                <a:cs typeface="Trebuchet MS"/>
              </a:rPr>
              <a:t> </a:t>
            </a:r>
            <a:r>
              <a:rPr lang="en-US" sz="2400" spc="-20" dirty="0">
                <a:solidFill>
                  <a:schemeClr val="bg1"/>
                </a:solidFill>
                <a:latin typeface="Trebuchet MS"/>
                <a:cs typeface="Trebuchet MS"/>
              </a:rPr>
              <a:t>Key  </a:t>
            </a:r>
            <a:r>
              <a:rPr lang="en-US" sz="2400" spc="-40" dirty="0">
                <a:solidFill>
                  <a:schemeClr val="bg1"/>
                </a:solidFill>
                <a:latin typeface="Trebuchet MS"/>
                <a:cs typeface="Trebuchet MS"/>
              </a:rPr>
              <a:t>Terms</a:t>
            </a:r>
            <a:endParaRPr lang="en-US" sz="2400" dirty="0">
              <a:solidFill>
                <a:schemeClr val="bg1"/>
              </a:solidFill>
              <a:latin typeface="Trebuchet MS"/>
              <a:cs typeface="Trebuchet MS"/>
            </a:endParaRPr>
          </a:p>
        </p:txBody>
      </p:sp>
      <p:grpSp>
        <p:nvGrpSpPr>
          <p:cNvPr id="24" name="Group 23">
            <a:extLst>
              <a:ext uri="{FF2B5EF4-FFF2-40B4-BE49-F238E27FC236}">
                <a16:creationId xmlns:a16="http://schemas.microsoft.com/office/drawing/2014/main" id="{6D91121A-F914-4AEE-9C40-F092CDF50656}"/>
              </a:ext>
            </a:extLst>
          </p:cNvPr>
          <p:cNvGrpSpPr/>
          <p:nvPr/>
        </p:nvGrpSpPr>
        <p:grpSpPr>
          <a:xfrm>
            <a:off x="2967028" y="2762906"/>
            <a:ext cx="1650492" cy="3121737"/>
            <a:chOff x="3744467" y="2811779"/>
            <a:chExt cx="1650492" cy="3121737"/>
          </a:xfrm>
        </p:grpSpPr>
        <p:sp>
          <p:nvSpPr>
            <p:cNvPr id="5" name="object 5"/>
            <p:cNvSpPr/>
            <p:nvPr/>
          </p:nvSpPr>
          <p:spPr>
            <a:xfrm>
              <a:off x="3744467" y="2811779"/>
              <a:ext cx="1650492" cy="824484"/>
            </a:xfrm>
            <a:prstGeom prst="rect">
              <a:avLst/>
            </a:prstGeom>
            <a:blipFill>
              <a:blip r:embed="rId2" cstate="print"/>
              <a:stretch>
                <a:fillRect/>
              </a:stretch>
            </a:blipFill>
          </p:spPr>
          <p:txBody>
            <a:bodyPr wrap="square" lIns="0" tIns="0" rIns="0" bIns="0" rtlCol="0"/>
            <a:lstStyle/>
            <a:p>
              <a:pPr marL="12700" algn="ctr">
                <a:lnSpc>
                  <a:spcPct val="100000"/>
                </a:lnSpc>
                <a:spcBef>
                  <a:spcPts val="95"/>
                </a:spcBef>
              </a:pPr>
              <a:endParaRPr lang="en-US" b="1" spc="-10" dirty="0">
                <a:solidFill>
                  <a:srgbClr val="FFFFFF"/>
                </a:solidFill>
                <a:latin typeface="Trebuchet MS"/>
                <a:cs typeface="Trebuchet MS"/>
              </a:endParaRPr>
            </a:p>
            <a:p>
              <a:pPr marL="12700" algn="ctr">
                <a:lnSpc>
                  <a:spcPct val="100000"/>
                </a:lnSpc>
                <a:spcBef>
                  <a:spcPts val="95"/>
                </a:spcBef>
              </a:pPr>
              <a:r>
                <a:rPr lang="en-US" b="1" spc="-10" dirty="0">
                  <a:solidFill>
                    <a:srgbClr val="FFFFFF"/>
                  </a:solidFill>
                  <a:latin typeface="Trebuchet MS"/>
                  <a:cs typeface="Trebuchet MS"/>
                </a:rPr>
                <a:t>Random</a:t>
              </a:r>
            </a:p>
            <a:p>
              <a:pPr marL="12700" algn="ctr">
                <a:lnSpc>
                  <a:spcPct val="100000"/>
                </a:lnSpc>
                <a:spcBef>
                  <a:spcPts val="95"/>
                </a:spcBef>
              </a:pPr>
              <a:r>
                <a:rPr lang="en-US" b="1" spc="-10" dirty="0">
                  <a:solidFill>
                    <a:srgbClr val="FFFFFF"/>
                  </a:solidFill>
                  <a:latin typeface="Trebuchet MS"/>
                  <a:cs typeface="Trebuchet MS"/>
                </a:rPr>
                <a:t>Experiment</a:t>
              </a:r>
              <a:endParaRPr lang="en-US" dirty="0">
                <a:latin typeface="Trebuchet MS"/>
                <a:cs typeface="Trebuchet MS"/>
              </a:endParaRPr>
            </a:p>
          </p:txBody>
        </p:sp>
        <p:sp>
          <p:nvSpPr>
            <p:cNvPr id="9" name="object 8"/>
            <p:cNvSpPr/>
            <p:nvPr/>
          </p:nvSpPr>
          <p:spPr>
            <a:xfrm>
              <a:off x="4119502" y="3885261"/>
              <a:ext cx="1275457" cy="1038431"/>
            </a:xfrm>
            <a:custGeom>
              <a:avLst/>
              <a:gdLst/>
              <a:ahLst/>
              <a:cxnLst/>
              <a:rect l="l" t="t" r="r" b="b"/>
              <a:pathLst>
                <a:path w="1320164" h="826135">
                  <a:moveTo>
                    <a:pt x="1237234" y="0"/>
                  </a:moveTo>
                  <a:lnTo>
                    <a:pt x="82550" y="0"/>
                  </a:lnTo>
                  <a:lnTo>
                    <a:pt x="50417" y="6486"/>
                  </a:lnTo>
                  <a:lnTo>
                    <a:pt x="24177" y="24177"/>
                  </a:lnTo>
                  <a:lnTo>
                    <a:pt x="6486" y="50417"/>
                  </a:lnTo>
                  <a:lnTo>
                    <a:pt x="0" y="82550"/>
                  </a:lnTo>
                  <a:lnTo>
                    <a:pt x="0" y="743458"/>
                  </a:lnTo>
                  <a:lnTo>
                    <a:pt x="6486" y="775590"/>
                  </a:lnTo>
                  <a:lnTo>
                    <a:pt x="24177" y="801830"/>
                  </a:lnTo>
                  <a:lnTo>
                    <a:pt x="50417" y="819521"/>
                  </a:lnTo>
                  <a:lnTo>
                    <a:pt x="82550" y="826008"/>
                  </a:lnTo>
                  <a:lnTo>
                    <a:pt x="1237234" y="826008"/>
                  </a:lnTo>
                  <a:lnTo>
                    <a:pt x="1269366" y="819521"/>
                  </a:lnTo>
                  <a:lnTo>
                    <a:pt x="1295606" y="801830"/>
                  </a:lnTo>
                  <a:lnTo>
                    <a:pt x="1313297" y="775590"/>
                  </a:lnTo>
                  <a:lnTo>
                    <a:pt x="1319784" y="743458"/>
                  </a:lnTo>
                  <a:lnTo>
                    <a:pt x="1319784" y="82550"/>
                  </a:lnTo>
                  <a:lnTo>
                    <a:pt x="1313297" y="50417"/>
                  </a:lnTo>
                  <a:lnTo>
                    <a:pt x="1295606" y="24177"/>
                  </a:lnTo>
                  <a:lnTo>
                    <a:pt x="1269366" y="6486"/>
                  </a:lnTo>
                  <a:lnTo>
                    <a:pt x="1237234" y="0"/>
                  </a:lnTo>
                  <a:close/>
                </a:path>
              </a:pathLst>
            </a:custGeom>
            <a:solidFill>
              <a:srgbClr val="C4E0F1">
                <a:alpha val="90194"/>
              </a:srgbClr>
            </a:solidFill>
          </p:spPr>
          <p:txBody>
            <a:bodyPr wrap="square" lIns="0" tIns="0" rIns="0" bIns="0" rtlCol="0"/>
            <a:lstStyle/>
            <a:p>
              <a:pPr marL="12700" marR="5080" indent="30480" algn="ctr">
                <a:lnSpc>
                  <a:spcPts val="1150"/>
                </a:lnSpc>
                <a:spcBef>
                  <a:spcPts val="284"/>
                </a:spcBef>
              </a:pPr>
              <a:endParaRPr lang="en-US" sz="1400" dirty="0">
                <a:latin typeface="Trebuchet MS"/>
                <a:cs typeface="Trebuchet MS"/>
              </a:endParaRPr>
            </a:p>
            <a:p>
              <a:pPr marL="12700" marR="5080" indent="30480" algn="ctr">
                <a:lnSpc>
                  <a:spcPts val="1150"/>
                </a:lnSpc>
                <a:spcBef>
                  <a:spcPts val="284"/>
                </a:spcBef>
              </a:pPr>
              <a:r>
                <a:rPr lang="en-US" sz="1400" dirty="0">
                  <a:latin typeface="Trebuchet MS"/>
                  <a:cs typeface="Trebuchet MS"/>
                </a:rPr>
                <a:t>A </a:t>
              </a:r>
              <a:r>
                <a:rPr lang="en-US" sz="1400" spc="-5" dirty="0">
                  <a:latin typeface="Trebuchet MS"/>
                  <a:cs typeface="Trebuchet MS"/>
                </a:rPr>
                <a:t>test to </a:t>
              </a:r>
              <a:r>
                <a:rPr lang="en-US" sz="1400" dirty="0">
                  <a:latin typeface="Trebuchet MS"/>
                  <a:cs typeface="Trebuchet MS"/>
                </a:rPr>
                <a:t>see </a:t>
              </a:r>
              <a:r>
                <a:rPr lang="en-US" sz="1400" spc="-5" dirty="0">
                  <a:latin typeface="Trebuchet MS"/>
                  <a:cs typeface="Trebuchet MS"/>
                </a:rPr>
                <a:t>what  will happen in</a:t>
              </a:r>
              <a:r>
                <a:rPr lang="en-US" sz="1400" spc="-70" dirty="0">
                  <a:latin typeface="Trebuchet MS"/>
                  <a:cs typeface="Trebuchet MS"/>
                </a:rPr>
                <a:t> </a:t>
              </a:r>
              <a:r>
                <a:rPr lang="en-US" sz="1400" dirty="0">
                  <a:latin typeface="Trebuchet MS"/>
                  <a:cs typeface="Trebuchet MS"/>
                </a:rPr>
                <a:t>case  </a:t>
              </a:r>
              <a:r>
                <a:rPr lang="en-US" sz="1400" spc="-5" dirty="0">
                  <a:latin typeface="Trebuchet MS"/>
                  <a:cs typeface="Trebuchet MS"/>
                </a:rPr>
                <a:t>you do</a:t>
              </a:r>
              <a:r>
                <a:rPr lang="en-US" sz="1400" spc="-45" dirty="0">
                  <a:latin typeface="Trebuchet MS"/>
                  <a:cs typeface="Trebuchet MS"/>
                </a:rPr>
                <a:t> </a:t>
              </a:r>
              <a:r>
                <a:rPr lang="en-US" sz="1400" spc="-5" dirty="0">
                  <a:latin typeface="Trebuchet MS"/>
                  <a:cs typeface="Trebuchet MS"/>
                </a:rPr>
                <a:t>something.</a:t>
              </a:r>
              <a:endParaRPr lang="en-US" sz="1400" dirty="0">
                <a:latin typeface="Trebuchet MS"/>
                <a:cs typeface="Trebuchet MS"/>
              </a:endParaRPr>
            </a:p>
          </p:txBody>
        </p:sp>
        <p:sp>
          <p:nvSpPr>
            <p:cNvPr id="14" name="object 7"/>
            <p:cNvSpPr/>
            <p:nvPr/>
          </p:nvSpPr>
          <p:spPr>
            <a:xfrm>
              <a:off x="3909630" y="3635808"/>
              <a:ext cx="165100" cy="619125"/>
            </a:xfrm>
            <a:custGeom>
              <a:avLst/>
              <a:gdLst/>
              <a:ahLst/>
              <a:cxnLst/>
              <a:rect l="l" t="t" r="r" b="b"/>
              <a:pathLst>
                <a:path w="165100" h="619125">
                  <a:moveTo>
                    <a:pt x="0" y="0"/>
                  </a:moveTo>
                  <a:lnTo>
                    <a:pt x="0" y="619125"/>
                  </a:lnTo>
                  <a:lnTo>
                    <a:pt x="165100" y="619125"/>
                  </a:lnTo>
                </a:path>
              </a:pathLst>
            </a:custGeom>
            <a:ln w="12192">
              <a:solidFill>
                <a:srgbClr val="00AFEF"/>
              </a:solidFill>
            </a:ln>
          </p:spPr>
          <p:txBody>
            <a:bodyPr wrap="square" lIns="0" tIns="0" rIns="0" bIns="0" rtlCol="0"/>
            <a:lstStyle/>
            <a:p>
              <a:endParaRPr/>
            </a:p>
          </p:txBody>
        </p:sp>
        <p:sp>
          <p:nvSpPr>
            <p:cNvPr id="18" name="object 57"/>
            <p:cNvSpPr/>
            <p:nvPr/>
          </p:nvSpPr>
          <p:spPr>
            <a:xfrm>
              <a:off x="4376230" y="5168469"/>
              <a:ext cx="762000" cy="765047"/>
            </a:xfrm>
            <a:prstGeom prst="rect">
              <a:avLst/>
            </a:prstGeom>
            <a:blipFill>
              <a:blip r:embed="rId3" cstate="print"/>
              <a:stretch>
                <a:fillRect/>
              </a:stretch>
            </a:blipFill>
          </p:spPr>
          <p:txBody>
            <a:bodyPr wrap="square" lIns="0" tIns="0" rIns="0" bIns="0" rtlCol="0"/>
            <a:lstStyle/>
            <a:p>
              <a:endParaRPr/>
            </a:p>
          </p:txBody>
        </p:sp>
      </p:grpSp>
      <p:grpSp>
        <p:nvGrpSpPr>
          <p:cNvPr id="23" name="Group 22">
            <a:extLst>
              <a:ext uri="{FF2B5EF4-FFF2-40B4-BE49-F238E27FC236}">
                <a16:creationId xmlns:a16="http://schemas.microsoft.com/office/drawing/2014/main" id="{E3F26FB2-7FB3-4A54-A203-4198759DD699}"/>
              </a:ext>
            </a:extLst>
          </p:cNvPr>
          <p:cNvGrpSpPr/>
          <p:nvPr/>
        </p:nvGrpSpPr>
        <p:grpSpPr>
          <a:xfrm>
            <a:off x="9567002" y="2774471"/>
            <a:ext cx="1796694" cy="3221019"/>
            <a:chOff x="5793896" y="2811779"/>
            <a:chExt cx="1796694" cy="3221019"/>
          </a:xfrm>
        </p:grpSpPr>
        <p:sp>
          <p:nvSpPr>
            <p:cNvPr id="6" name="object 13"/>
            <p:cNvSpPr/>
            <p:nvPr/>
          </p:nvSpPr>
          <p:spPr>
            <a:xfrm>
              <a:off x="5793896" y="2811779"/>
              <a:ext cx="1651000" cy="824865"/>
            </a:xfrm>
            <a:custGeom>
              <a:avLst/>
              <a:gdLst/>
              <a:ahLst/>
              <a:cxnLst/>
              <a:rect l="l" t="t" r="r" b="b"/>
              <a:pathLst>
                <a:path w="1651000" h="824864">
                  <a:moveTo>
                    <a:pt x="1568068" y="0"/>
                  </a:moveTo>
                  <a:lnTo>
                    <a:pt x="82423" y="0"/>
                  </a:lnTo>
                  <a:lnTo>
                    <a:pt x="50363" y="6484"/>
                  </a:lnTo>
                  <a:lnTo>
                    <a:pt x="24161" y="24161"/>
                  </a:lnTo>
                  <a:lnTo>
                    <a:pt x="6484" y="50363"/>
                  </a:lnTo>
                  <a:lnTo>
                    <a:pt x="0" y="82423"/>
                  </a:lnTo>
                  <a:lnTo>
                    <a:pt x="0" y="742061"/>
                  </a:lnTo>
                  <a:lnTo>
                    <a:pt x="6484" y="774120"/>
                  </a:lnTo>
                  <a:lnTo>
                    <a:pt x="24161" y="800322"/>
                  </a:lnTo>
                  <a:lnTo>
                    <a:pt x="50363" y="817999"/>
                  </a:lnTo>
                  <a:lnTo>
                    <a:pt x="82423" y="824484"/>
                  </a:lnTo>
                  <a:lnTo>
                    <a:pt x="1568068" y="824484"/>
                  </a:lnTo>
                  <a:lnTo>
                    <a:pt x="1600128" y="817999"/>
                  </a:lnTo>
                  <a:lnTo>
                    <a:pt x="1626330" y="800322"/>
                  </a:lnTo>
                  <a:lnTo>
                    <a:pt x="1644007" y="774120"/>
                  </a:lnTo>
                  <a:lnTo>
                    <a:pt x="1650491" y="742061"/>
                  </a:lnTo>
                  <a:lnTo>
                    <a:pt x="1650491" y="82423"/>
                  </a:lnTo>
                  <a:lnTo>
                    <a:pt x="1644007" y="50363"/>
                  </a:lnTo>
                  <a:lnTo>
                    <a:pt x="1626330" y="24161"/>
                  </a:lnTo>
                  <a:lnTo>
                    <a:pt x="1600128" y="6484"/>
                  </a:lnTo>
                  <a:lnTo>
                    <a:pt x="1568068" y="0"/>
                  </a:lnTo>
                  <a:close/>
                </a:path>
              </a:pathLst>
            </a:custGeom>
            <a:solidFill>
              <a:srgbClr val="5F4778"/>
            </a:solidFill>
          </p:spPr>
          <p:txBody>
            <a:bodyPr wrap="square" lIns="0" tIns="0" rIns="0" bIns="0" rtlCol="0"/>
            <a:lstStyle/>
            <a:p>
              <a:pPr marL="12700" algn="ctr">
                <a:lnSpc>
                  <a:spcPct val="100000"/>
                </a:lnSpc>
                <a:spcBef>
                  <a:spcPts val="95"/>
                </a:spcBef>
              </a:pPr>
              <a:endParaRPr lang="en-US" b="1" spc="-5" dirty="0">
                <a:solidFill>
                  <a:srgbClr val="FFFFFF"/>
                </a:solidFill>
                <a:latin typeface="Trebuchet MS"/>
                <a:cs typeface="Trebuchet MS"/>
              </a:endParaRPr>
            </a:p>
            <a:p>
              <a:pPr marL="12700" algn="ctr">
                <a:lnSpc>
                  <a:spcPct val="100000"/>
                </a:lnSpc>
                <a:spcBef>
                  <a:spcPts val="95"/>
                </a:spcBef>
              </a:pPr>
              <a:r>
                <a:rPr lang="en-US" b="1" spc="-5" dirty="0">
                  <a:solidFill>
                    <a:srgbClr val="FFFFFF"/>
                  </a:solidFill>
                  <a:latin typeface="Trebuchet MS"/>
                  <a:cs typeface="Trebuchet MS"/>
                </a:rPr>
                <a:t>Ou</a:t>
              </a:r>
              <a:r>
                <a:rPr lang="en-US" b="1" dirty="0">
                  <a:solidFill>
                    <a:srgbClr val="FFFFFF"/>
                  </a:solidFill>
                  <a:latin typeface="Trebuchet MS"/>
                  <a:cs typeface="Trebuchet MS"/>
                </a:rPr>
                <a:t>t</a:t>
              </a:r>
              <a:r>
                <a:rPr lang="en-US" b="1" spc="-5" dirty="0">
                  <a:solidFill>
                    <a:srgbClr val="FFFFFF"/>
                  </a:solidFill>
                  <a:latin typeface="Trebuchet MS"/>
                  <a:cs typeface="Trebuchet MS"/>
                </a:rPr>
                <a:t>co</a:t>
              </a:r>
              <a:r>
                <a:rPr lang="en-US" b="1" spc="-15" dirty="0">
                  <a:solidFill>
                    <a:srgbClr val="FFFFFF"/>
                  </a:solidFill>
                  <a:latin typeface="Trebuchet MS"/>
                  <a:cs typeface="Trebuchet MS"/>
                </a:rPr>
                <a:t>m</a:t>
              </a:r>
              <a:r>
                <a:rPr lang="en-US" b="1" spc="-5" dirty="0">
                  <a:solidFill>
                    <a:srgbClr val="FFFFFF"/>
                  </a:solidFill>
                  <a:latin typeface="Trebuchet MS"/>
                  <a:cs typeface="Trebuchet MS"/>
                </a:rPr>
                <a:t>e</a:t>
              </a:r>
              <a:endParaRPr lang="en-US" dirty="0">
                <a:latin typeface="Trebuchet MS"/>
                <a:cs typeface="Trebuchet MS"/>
              </a:endParaRPr>
            </a:p>
          </p:txBody>
        </p:sp>
        <p:sp>
          <p:nvSpPr>
            <p:cNvPr id="12" name="object 16"/>
            <p:cNvSpPr/>
            <p:nvPr/>
          </p:nvSpPr>
          <p:spPr>
            <a:xfrm>
              <a:off x="6218425" y="3908834"/>
              <a:ext cx="1264976" cy="1014858"/>
            </a:xfrm>
            <a:custGeom>
              <a:avLst/>
              <a:gdLst/>
              <a:ahLst/>
              <a:cxnLst/>
              <a:rect l="l" t="t" r="r" b="b"/>
              <a:pathLst>
                <a:path w="1320165" h="826135">
                  <a:moveTo>
                    <a:pt x="1237233" y="0"/>
                  </a:moveTo>
                  <a:lnTo>
                    <a:pt x="82550" y="0"/>
                  </a:lnTo>
                  <a:lnTo>
                    <a:pt x="50417" y="6486"/>
                  </a:lnTo>
                  <a:lnTo>
                    <a:pt x="24177" y="24177"/>
                  </a:lnTo>
                  <a:lnTo>
                    <a:pt x="6486" y="50417"/>
                  </a:lnTo>
                  <a:lnTo>
                    <a:pt x="0" y="82550"/>
                  </a:lnTo>
                  <a:lnTo>
                    <a:pt x="0" y="743458"/>
                  </a:lnTo>
                  <a:lnTo>
                    <a:pt x="6486" y="775590"/>
                  </a:lnTo>
                  <a:lnTo>
                    <a:pt x="24177" y="801830"/>
                  </a:lnTo>
                  <a:lnTo>
                    <a:pt x="50417" y="819521"/>
                  </a:lnTo>
                  <a:lnTo>
                    <a:pt x="82550" y="826008"/>
                  </a:lnTo>
                  <a:lnTo>
                    <a:pt x="1237233" y="826008"/>
                  </a:lnTo>
                  <a:lnTo>
                    <a:pt x="1269366" y="819521"/>
                  </a:lnTo>
                  <a:lnTo>
                    <a:pt x="1295606" y="801830"/>
                  </a:lnTo>
                  <a:lnTo>
                    <a:pt x="1313297" y="775590"/>
                  </a:lnTo>
                  <a:lnTo>
                    <a:pt x="1319783" y="743458"/>
                  </a:lnTo>
                  <a:lnTo>
                    <a:pt x="1319783" y="82550"/>
                  </a:lnTo>
                  <a:lnTo>
                    <a:pt x="1313297" y="50417"/>
                  </a:lnTo>
                  <a:lnTo>
                    <a:pt x="1295606" y="24177"/>
                  </a:lnTo>
                  <a:lnTo>
                    <a:pt x="1269366" y="6486"/>
                  </a:lnTo>
                  <a:lnTo>
                    <a:pt x="1237233" y="0"/>
                  </a:lnTo>
                  <a:close/>
                </a:path>
              </a:pathLst>
            </a:custGeom>
            <a:solidFill>
              <a:srgbClr val="DFD6E7">
                <a:alpha val="90194"/>
              </a:srgbClr>
            </a:solidFill>
          </p:spPr>
          <p:txBody>
            <a:bodyPr wrap="square" lIns="0" tIns="0" rIns="0" bIns="0" rtlCol="0"/>
            <a:lstStyle/>
            <a:p>
              <a:pPr marL="12065" marR="5080" indent="-635" algn="ctr">
                <a:lnSpc>
                  <a:spcPts val="1150"/>
                </a:lnSpc>
                <a:spcBef>
                  <a:spcPts val="284"/>
                </a:spcBef>
              </a:pPr>
              <a:endParaRPr lang="en-US" sz="1400" spc="-5" dirty="0">
                <a:latin typeface="Trebuchet MS"/>
                <a:cs typeface="Trebuchet MS"/>
              </a:endParaRPr>
            </a:p>
            <a:p>
              <a:pPr marL="12065" marR="5080" indent="-635" algn="ctr">
                <a:lnSpc>
                  <a:spcPts val="1150"/>
                </a:lnSpc>
                <a:spcBef>
                  <a:spcPts val="284"/>
                </a:spcBef>
              </a:pPr>
              <a:r>
                <a:rPr lang="en-US" sz="1400" spc="-5" dirty="0">
                  <a:latin typeface="Trebuchet MS"/>
                  <a:cs typeface="Trebuchet MS"/>
                </a:rPr>
                <a:t>Refers to </a:t>
              </a:r>
              <a:r>
                <a:rPr lang="en-US" sz="1400" dirty="0">
                  <a:latin typeface="Trebuchet MS"/>
                  <a:cs typeface="Trebuchet MS"/>
                </a:rPr>
                <a:t>a</a:t>
              </a:r>
              <a:r>
                <a:rPr lang="en-US" sz="1400" spc="-60" dirty="0">
                  <a:latin typeface="Trebuchet MS"/>
                  <a:cs typeface="Trebuchet MS"/>
                </a:rPr>
                <a:t> </a:t>
              </a:r>
              <a:r>
                <a:rPr lang="en-US" sz="1400" spc="-5" dirty="0">
                  <a:latin typeface="Trebuchet MS"/>
                  <a:cs typeface="Trebuchet MS"/>
                </a:rPr>
                <a:t>single  (one)</a:t>
              </a:r>
            </a:p>
            <a:p>
              <a:pPr marL="12065" marR="5080" indent="-635" algn="ctr">
                <a:lnSpc>
                  <a:spcPts val="1150"/>
                </a:lnSpc>
                <a:spcBef>
                  <a:spcPts val="284"/>
                </a:spcBef>
              </a:pPr>
              <a:r>
                <a:rPr lang="en-US" sz="1400" spc="-5" dirty="0">
                  <a:latin typeface="Trebuchet MS"/>
                  <a:cs typeface="Trebuchet MS"/>
                </a:rPr>
                <a:t> </a:t>
              </a:r>
              <a:r>
                <a:rPr lang="en-US" sz="1400" dirty="0">
                  <a:latin typeface="Trebuchet MS"/>
                  <a:cs typeface="Trebuchet MS"/>
                </a:rPr>
                <a:t>result </a:t>
              </a:r>
              <a:r>
                <a:rPr lang="en-US" sz="1400" spc="-5" dirty="0">
                  <a:latin typeface="Trebuchet MS"/>
                  <a:cs typeface="Trebuchet MS"/>
                </a:rPr>
                <a:t>of</a:t>
              </a:r>
              <a:r>
                <a:rPr lang="en-US" sz="1400" spc="-85" dirty="0">
                  <a:latin typeface="Trebuchet MS"/>
                  <a:cs typeface="Trebuchet MS"/>
                </a:rPr>
                <a:t> </a:t>
              </a:r>
              <a:r>
                <a:rPr lang="en-US" sz="1400" spc="-5" dirty="0">
                  <a:latin typeface="Trebuchet MS"/>
                  <a:cs typeface="Trebuchet MS"/>
                </a:rPr>
                <a:t>an  experiment.</a:t>
              </a:r>
              <a:endParaRPr lang="en-US" sz="1400" dirty="0">
                <a:latin typeface="Trebuchet MS"/>
                <a:cs typeface="Trebuchet MS"/>
              </a:endParaRPr>
            </a:p>
          </p:txBody>
        </p:sp>
        <p:sp>
          <p:nvSpPr>
            <p:cNvPr id="15" name="object 7"/>
            <p:cNvSpPr/>
            <p:nvPr/>
          </p:nvSpPr>
          <p:spPr>
            <a:xfrm>
              <a:off x="6025144" y="3631045"/>
              <a:ext cx="165100" cy="619125"/>
            </a:xfrm>
            <a:custGeom>
              <a:avLst/>
              <a:gdLst/>
              <a:ahLst/>
              <a:cxnLst/>
              <a:rect l="l" t="t" r="r" b="b"/>
              <a:pathLst>
                <a:path w="165100" h="619125">
                  <a:moveTo>
                    <a:pt x="0" y="0"/>
                  </a:moveTo>
                  <a:lnTo>
                    <a:pt x="0" y="619125"/>
                  </a:lnTo>
                  <a:lnTo>
                    <a:pt x="165100" y="619125"/>
                  </a:lnTo>
                </a:path>
              </a:pathLst>
            </a:custGeom>
            <a:ln w="12192">
              <a:solidFill>
                <a:srgbClr val="00AFEF"/>
              </a:solidFill>
            </a:ln>
          </p:spPr>
          <p:txBody>
            <a:bodyPr wrap="square" lIns="0" tIns="0" rIns="0" bIns="0" rtlCol="0"/>
            <a:lstStyle/>
            <a:p>
              <a:endParaRPr/>
            </a:p>
          </p:txBody>
        </p:sp>
        <p:sp>
          <p:nvSpPr>
            <p:cNvPr id="19" name="object 58"/>
            <p:cNvSpPr/>
            <p:nvPr/>
          </p:nvSpPr>
          <p:spPr>
            <a:xfrm>
              <a:off x="6039159" y="5281466"/>
              <a:ext cx="1551431" cy="751332"/>
            </a:xfrm>
            <a:prstGeom prst="rect">
              <a:avLst/>
            </a:prstGeom>
            <a:blipFill>
              <a:blip r:embed="rId4" cstate="print"/>
              <a:stretch>
                <a:fillRect/>
              </a:stretch>
            </a:blipFill>
          </p:spPr>
          <p:txBody>
            <a:bodyPr wrap="square" lIns="0" tIns="0" rIns="0" bIns="0" rtlCol="0"/>
            <a:lstStyle/>
            <a:p>
              <a:endParaRPr/>
            </a:p>
          </p:txBody>
        </p:sp>
      </p:grpSp>
      <p:grpSp>
        <p:nvGrpSpPr>
          <p:cNvPr id="22" name="Group 21">
            <a:extLst>
              <a:ext uri="{FF2B5EF4-FFF2-40B4-BE49-F238E27FC236}">
                <a16:creationId xmlns:a16="http://schemas.microsoft.com/office/drawing/2014/main" id="{FEB11177-D239-4723-9C71-5558B67701D1}"/>
              </a:ext>
            </a:extLst>
          </p:cNvPr>
          <p:cNvGrpSpPr/>
          <p:nvPr/>
        </p:nvGrpSpPr>
        <p:grpSpPr>
          <a:xfrm>
            <a:off x="7176163" y="2780498"/>
            <a:ext cx="1663219" cy="3166668"/>
            <a:chOff x="7871459" y="2811779"/>
            <a:chExt cx="1663219" cy="3166668"/>
          </a:xfrm>
        </p:grpSpPr>
        <p:sp>
          <p:nvSpPr>
            <p:cNvPr id="7" name="object 21"/>
            <p:cNvSpPr/>
            <p:nvPr/>
          </p:nvSpPr>
          <p:spPr>
            <a:xfrm>
              <a:off x="7871459" y="2811779"/>
              <a:ext cx="1651000" cy="824865"/>
            </a:xfrm>
            <a:custGeom>
              <a:avLst/>
              <a:gdLst/>
              <a:ahLst/>
              <a:cxnLst/>
              <a:rect l="l" t="t" r="r" b="b"/>
              <a:pathLst>
                <a:path w="1651000" h="824864">
                  <a:moveTo>
                    <a:pt x="1568069" y="0"/>
                  </a:moveTo>
                  <a:lnTo>
                    <a:pt x="82423" y="0"/>
                  </a:lnTo>
                  <a:lnTo>
                    <a:pt x="50363" y="6484"/>
                  </a:lnTo>
                  <a:lnTo>
                    <a:pt x="24161" y="24161"/>
                  </a:lnTo>
                  <a:lnTo>
                    <a:pt x="6484" y="50363"/>
                  </a:lnTo>
                  <a:lnTo>
                    <a:pt x="0" y="82423"/>
                  </a:lnTo>
                  <a:lnTo>
                    <a:pt x="0" y="742061"/>
                  </a:lnTo>
                  <a:lnTo>
                    <a:pt x="6484" y="774120"/>
                  </a:lnTo>
                  <a:lnTo>
                    <a:pt x="24161" y="800322"/>
                  </a:lnTo>
                  <a:lnTo>
                    <a:pt x="50363" y="817999"/>
                  </a:lnTo>
                  <a:lnTo>
                    <a:pt x="82423" y="824484"/>
                  </a:lnTo>
                  <a:lnTo>
                    <a:pt x="1568069" y="824484"/>
                  </a:lnTo>
                  <a:lnTo>
                    <a:pt x="1600128" y="817999"/>
                  </a:lnTo>
                  <a:lnTo>
                    <a:pt x="1626330" y="800322"/>
                  </a:lnTo>
                  <a:lnTo>
                    <a:pt x="1644007" y="774120"/>
                  </a:lnTo>
                  <a:lnTo>
                    <a:pt x="1650492" y="742061"/>
                  </a:lnTo>
                  <a:lnTo>
                    <a:pt x="1650492" y="82423"/>
                  </a:lnTo>
                  <a:lnTo>
                    <a:pt x="1644007" y="50363"/>
                  </a:lnTo>
                  <a:lnTo>
                    <a:pt x="1626330" y="24161"/>
                  </a:lnTo>
                  <a:lnTo>
                    <a:pt x="1600128" y="6484"/>
                  </a:lnTo>
                  <a:lnTo>
                    <a:pt x="1568069" y="0"/>
                  </a:lnTo>
                  <a:close/>
                </a:path>
              </a:pathLst>
            </a:custGeom>
            <a:solidFill>
              <a:srgbClr val="6B9F24"/>
            </a:solidFill>
          </p:spPr>
          <p:txBody>
            <a:bodyPr wrap="square" lIns="0" tIns="0" rIns="0" bIns="0" rtlCol="0"/>
            <a:lstStyle/>
            <a:p>
              <a:pPr marL="12700" algn="ctr">
                <a:lnSpc>
                  <a:spcPct val="100000"/>
                </a:lnSpc>
                <a:spcBef>
                  <a:spcPts val="95"/>
                </a:spcBef>
              </a:pPr>
              <a:endParaRPr lang="en-US" b="1" spc="-5" dirty="0">
                <a:solidFill>
                  <a:srgbClr val="FFFFFF"/>
                </a:solidFill>
                <a:latin typeface="Trebuchet MS"/>
                <a:cs typeface="Trebuchet MS"/>
              </a:endParaRPr>
            </a:p>
            <a:p>
              <a:pPr marL="12700" algn="ctr">
                <a:lnSpc>
                  <a:spcPct val="100000"/>
                </a:lnSpc>
                <a:spcBef>
                  <a:spcPts val="95"/>
                </a:spcBef>
              </a:pPr>
              <a:r>
                <a:rPr lang="en-US" b="1" spc="-5" dirty="0">
                  <a:solidFill>
                    <a:srgbClr val="FFFFFF"/>
                  </a:solidFill>
                  <a:latin typeface="Trebuchet MS"/>
                  <a:cs typeface="Trebuchet MS"/>
                </a:rPr>
                <a:t>Event</a:t>
              </a:r>
              <a:endParaRPr lang="en-US" dirty="0">
                <a:latin typeface="Trebuchet MS"/>
                <a:cs typeface="Trebuchet MS"/>
              </a:endParaRPr>
            </a:p>
          </p:txBody>
        </p:sp>
        <p:sp>
          <p:nvSpPr>
            <p:cNvPr id="11" name="object 24"/>
            <p:cNvSpPr/>
            <p:nvPr/>
          </p:nvSpPr>
          <p:spPr>
            <a:xfrm>
              <a:off x="8214513" y="3908833"/>
              <a:ext cx="1320165" cy="1014859"/>
            </a:xfrm>
            <a:custGeom>
              <a:avLst/>
              <a:gdLst/>
              <a:ahLst/>
              <a:cxnLst/>
              <a:rect l="l" t="t" r="r" b="b"/>
              <a:pathLst>
                <a:path w="1320165" h="826135">
                  <a:moveTo>
                    <a:pt x="1237233" y="0"/>
                  </a:moveTo>
                  <a:lnTo>
                    <a:pt x="82550" y="0"/>
                  </a:lnTo>
                  <a:lnTo>
                    <a:pt x="50417" y="6486"/>
                  </a:lnTo>
                  <a:lnTo>
                    <a:pt x="24177" y="24177"/>
                  </a:lnTo>
                  <a:lnTo>
                    <a:pt x="6486" y="50417"/>
                  </a:lnTo>
                  <a:lnTo>
                    <a:pt x="0" y="82550"/>
                  </a:lnTo>
                  <a:lnTo>
                    <a:pt x="0" y="743458"/>
                  </a:lnTo>
                  <a:lnTo>
                    <a:pt x="6486" y="775590"/>
                  </a:lnTo>
                  <a:lnTo>
                    <a:pt x="24177" y="801830"/>
                  </a:lnTo>
                  <a:lnTo>
                    <a:pt x="50417" y="819521"/>
                  </a:lnTo>
                  <a:lnTo>
                    <a:pt x="82550" y="826008"/>
                  </a:lnTo>
                  <a:lnTo>
                    <a:pt x="1237233" y="826008"/>
                  </a:lnTo>
                  <a:lnTo>
                    <a:pt x="1269366" y="819521"/>
                  </a:lnTo>
                  <a:lnTo>
                    <a:pt x="1295606" y="801830"/>
                  </a:lnTo>
                  <a:lnTo>
                    <a:pt x="1313297" y="775590"/>
                  </a:lnTo>
                  <a:lnTo>
                    <a:pt x="1319783" y="743458"/>
                  </a:lnTo>
                  <a:lnTo>
                    <a:pt x="1319783" y="82550"/>
                  </a:lnTo>
                  <a:lnTo>
                    <a:pt x="1313297" y="50417"/>
                  </a:lnTo>
                  <a:lnTo>
                    <a:pt x="1295606" y="24177"/>
                  </a:lnTo>
                  <a:lnTo>
                    <a:pt x="1269366" y="6486"/>
                  </a:lnTo>
                  <a:lnTo>
                    <a:pt x="1237233" y="0"/>
                  </a:lnTo>
                  <a:close/>
                </a:path>
              </a:pathLst>
            </a:custGeom>
            <a:solidFill>
              <a:srgbClr val="E1F3CC">
                <a:alpha val="90194"/>
              </a:srgbClr>
            </a:solidFill>
          </p:spPr>
          <p:txBody>
            <a:bodyPr wrap="square" lIns="0" tIns="0" rIns="0" bIns="0" rtlCol="0"/>
            <a:lstStyle/>
            <a:p>
              <a:pPr marL="12700" marR="5080" algn="ctr">
                <a:lnSpc>
                  <a:spcPts val="1150"/>
                </a:lnSpc>
                <a:spcBef>
                  <a:spcPts val="284"/>
                </a:spcBef>
              </a:pPr>
              <a:endParaRPr lang="en-US" sz="1400" spc="-5" dirty="0">
                <a:latin typeface="Trebuchet MS"/>
                <a:cs typeface="Trebuchet MS"/>
              </a:endParaRPr>
            </a:p>
            <a:p>
              <a:pPr marL="12700" marR="5080" algn="ctr">
                <a:lnSpc>
                  <a:spcPts val="1150"/>
                </a:lnSpc>
                <a:spcBef>
                  <a:spcPts val="284"/>
                </a:spcBef>
              </a:pPr>
              <a:r>
                <a:rPr lang="en-US" sz="1400" spc="-5" dirty="0">
                  <a:latin typeface="Trebuchet MS"/>
                  <a:cs typeface="Trebuchet MS"/>
                </a:rPr>
                <a:t>The </a:t>
              </a:r>
              <a:r>
                <a:rPr lang="en-US" sz="1400" dirty="0">
                  <a:latin typeface="Trebuchet MS"/>
                  <a:cs typeface="Trebuchet MS"/>
                </a:rPr>
                <a:t>set </a:t>
              </a:r>
              <a:r>
                <a:rPr lang="en-US" sz="1400" spc="-5" dirty="0">
                  <a:latin typeface="Trebuchet MS"/>
                  <a:cs typeface="Trebuchet MS"/>
                </a:rPr>
                <a:t>of </a:t>
              </a:r>
              <a:r>
                <a:rPr lang="en-US" sz="1400" dirty="0">
                  <a:latin typeface="Trebuchet MS"/>
                  <a:cs typeface="Trebuchet MS"/>
                </a:rPr>
                <a:t>a</a:t>
              </a:r>
              <a:r>
                <a:rPr lang="en-US" sz="1400" spc="-70" dirty="0">
                  <a:latin typeface="Trebuchet MS"/>
                  <a:cs typeface="Trebuchet MS"/>
                </a:rPr>
                <a:t> </a:t>
              </a:r>
              <a:r>
                <a:rPr lang="en-US" sz="1400" spc="-5" dirty="0">
                  <a:latin typeface="Trebuchet MS"/>
                  <a:cs typeface="Trebuchet MS"/>
                </a:rPr>
                <a:t>group  of</a:t>
              </a:r>
            </a:p>
            <a:p>
              <a:pPr marL="12700" marR="5080" algn="ctr">
                <a:lnSpc>
                  <a:spcPts val="1150"/>
                </a:lnSpc>
                <a:spcBef>
                  <a:spcPts val="284"/>
                </a:spcBef>
              </a:pPr>
              <a:r>
                <a:rPr lang="en-US" sz="1400" spc="-5" dirty="0">
                  <a:latin typeface="Trebuchet MS"/>
                  <a:cs typeface="Trebuchet MS"/>
                </a:rPr>
                <a:t> different  outcomes of an  experiment.</a:t>
              </a:r>
              <a:endParaRPr lang="en-US" sz="1400" dirty="0">
                <a:latin typeface="Trebuchet MS"/>
                <a:cs typeface="Trebuchet MS"/>
              </a:endParaRPr>
            </a:p>
          </p:txBody>
        </p:sp>
        <p:sp>
          <p:nvSpPr>
            <p:cNvPr id="16" name="object 7"/>
            <p:cNvSpPr/>
            <p:nvPr/>
          </p:nvSpPr>
          <p:spPr>
            <a:xfrm>
              <a:off x="8029949" y="3631045"/>
              <a:ext cx="165100" cy="619125"/>
            </a:xfrm>
            <a:custGeom>
              <a:avLst/>
              <a:gdLst/>
              <a:ahLst/>
              <a:cxnLst/>
              <a:rect l="l" t="t" r="r" b="b"/>
              <a:pathLst>
                <a:path w="165100" h="619125">
                  <a:moveTo>
                    <a:pt x="0" y="0"/>
                  </a:moveTo>
                  <a:lnTo>
                    <a:pt x="0" y="619125"/>
                  </a:lnTo>
                  <a:lnTo>
                    <a:pt x="165100" y="619125"/>
                  </a:lnTo>
                </a:path>
              </a:pathLst>
            </a:custGeom>
            <a:ln w="12192">
              <a:solidFill>
                <a:srgbClr val="00AFEF"/>
              </a:solidFill>
            </a:ln>
          </p:spPr>
          <p:txBody>
            <a:bodyPr wrap="square" lIns="0" tIns="0" rIns="0" bIns="0" rtlCol="0"/>
            <a:lstStyle/>
            <a:p>
              <a:endParaRPr/>
            </a:p>
          </p:txBody>
        </p:sp>
        <p:sp>
          <p:nvSpPr>
            <p:cNvPr id="20" name="object 61"/>
            <p:cNvSpPr/>
            <p:nvPr/>
          </p:nvSpPr>
          <p:spPr>
            <a:xfrm>
              <a:off x="8559739" y="5109767"/>
              <a:ext cx="868679" cy="868680"/>
            </a:xfrm>
            <a:prstGeom prst="rect">
              <a:avLst/>
            </a:prstGeom>
            <a:blipFill>
              <a:blip r:embed="rId5" cstate="print"/>
              <a:stretch>
                <a:fillRect/>
              </a:stretch>
            </a:blipFill>
          </p:spPr>
          <p:txBody>
            <a:bodyPr wrap="square" lIns="0" tIns="0" rIns="0" bIns="0" rtlCol="0"/>
            <a:lstStyle/>
            <a:p>
              <a:endParaRPr/>
            </a:p>
          </p:txBody>
        </p:sp>
      </p:grpSp>
      <p:grpSp>
        <p:nvGrpSpPr>
          <p:cNvPr id="10" name="Group 9">
            <a:extLst>
              <a:ext uri="{FF2B5EF4-FFF2-40B4-BE49-F238E27FC236}">
                <a16:creationId xmlns:a16="http://schemas.microsoft.com/office/drawing/2014/main" id="{4319AB8C-03CB-4266-91E9-923953FCCAA1}"/>
              </a:ext>
            </a:extLst>
          </p:cNvPr>
          <p:cNvGrpSpPr/>
          <p:nvPr/>
        </p:nvGrpSpPr>
        <p:grpSpPr>
          <a:xfrm>
            <a:off x="5013944" y="2780498"/>
            <a:ext cx="1867838" cy="3312276"/>
            <a:chOff x="9934956" y="2811779"/>
            <a:chExt cx="1867838" cy="3312276"/>
          </a:xfrm>
        </p:grpSpPr>
        <p:sp>
          <p:nvSpPr>
            <p:cNvPr id="8" name="object 29"/>
            <p:cNvSpPr/>
            <p:nvPr/>
          </p:nvSpPr>
          <p:spPr>
            <a:xfrm>
              <a:off x="9934956" y="2811779"/>
              <a:ext cx="1652270" cy="824865"/>
            </a:xfrm>
            <a:custGeom>
              <a:avLst/>
              <a:gdLst/>
              <a:ahLst/>
              <a:cxnLst/>
              <a:rect l="l" t="t" r="r" b="b"/>
              <a:pathLst>
                <a:path w="1652270" h="824864">
                  <a:moveTo>
                    <a:pt x="1569593" y="0"/>
                  </a:moveTo>
                  <a:lnTo>
                    <a:pt x="82423" y="0"/>
                  </a:lnTo>
                  <a:lnTo>
                    <a:pt x="50363" y="6484"/>
                  </a:lnTo>
                  <a:lnTo>
                    <a:pt x="24161" y="24161"/>
                  </a:lnTo>
                  <a:lnTo>
                    <a:pt x="6484" y="50363"/>
                  </a:lnTo>
                  <a:lnTo>
                    <a:pt x="0" y="82423"/>
                  </a:lnTo>
                  <a:lnTo>
                    <a:pt x="0" y="742061"/>
                  </a:lnTo>
                  <a:lnTo>
                    <a:pt x="6484" y="774120"/>
                  </a:lnTo>
                  <a:lnTo>
                    <a:pt x="24161" y="800322"/>
                  </a:lnTo>
                  <a:lnTo>
                    <a:pt x="50363" y="817999"/>
                  </a:lnTo>
                  <a:lnTo>
                    <a:pt x="82423" y="824484"/>
                  </a:lnTo>
                  <a:lnTo>
                    <a:pt x="1569593" y="824484"/>
                  </a:lnTo>
                  <a:lnTo>
                    <a:pt x="1601652" y="817999"/>
                  </a:lnTo>
                  <a:lnTo>
                    <a:pt x="1627854" y="800322"/>
                  </a:lnTo>
                  <a:lnTo>
                    <a:pt x="1645531" y="774120"/>
                  </a:lnTo>
                  <a:lnTo>
                    <a:pt x="1652016" y="742061"/>
                  </a:lnTo>
                  <a:lnTo>
                    <a:pt x="1652016" y="82423"/>
                  </a:lnTo>
                  <a:lnTo>
                    <a:pt x="1645531" y="50363"/>
                  </a:lnTo>
                  <a:lnTo>
                    <a:pt x="1627854" y="24161"/>
                  </a:lnTo>
                  <a:lnTo>
                    <a:pt x="1601652" y="6484"/>
                  </a:lnTo>
                  <a:lnTo>
                    <a:pt x="1569593" y="0"/>
                  </a:lnTo>
                  <a:close/>
                </a:path>
              </a:pathLst>
            </a:custGeom>
            <a:solidFill>
              <a:srgbClr val="00AFEF"/>
            </a:solidFill>
          </p:spPr>
          <p:txBody>
            <a:bodyPr wrap="square" lIns="0" tIns="0" rIns="0" bIns="0" rtlCol="0"/>
            <a:lstStyle/>
            <a:p>
              <a:pPr marL="12700" algn="ctr">
                <a:lnSpc>
                  <a:spcPct val="100000"/>
                </a:lnSpc>
                <a:spcBef>
                  <a:spcPts val="95"/>
                </a:spcBef>
              </a:pPr>
              <a:endParaRPr lang="en-US" b="1" spc="-10" dirty="0">
                <a:solidFill>
                  <a:srgbClr val="FFFFFF"/>
                </a:solidFill>
                <a:latin typeface="Trebuchet MS"/>
                <a:cs typeface="Trebuchet MS"/>
              </a:endParaRPr>
            </a:p>
            <a:p>
              <a:pPr marL="12700" algn="ctr">
                <a:lnSpc>
                  <a:spcPct val="100000"/>
                </a:lnSpc>
                <a:spcBef>
                  <a:spcPts val="95"/>
                </a:spcBef>
              </a:pPr>
              <a:r>
                <a:rPr lang="en-US" b="1" spc="-10" dirty="0">
                  <a:solidFill>
                    <a:srgbClr val="FFFFFF"/>
                  </a:solidFill>
                  <a:latin typeface="Trebuchet MS"/>
                  <a:cs typeface="Trebuchet MS"/>
                </a:rPr>
                <a:t>Sample</a:t>
              </a:r>
              <a:r>
                <a:rPr lang="en-US" b="1" spc="-25" dirty="0">
                  <a:solidFill>
                    <a:srgbClr val="FFFFFF"/>
                  </a:solidFill>
                  <a:latin typeface="Trebuchet MS"/>
                  <a:cs typeface="Trebuchet MS"/>
                </a:rPr>
                <a:t> </a:t>
              </a:r>
              <a:r>
                <a:rPr lang="en-US" b="1" spc="-10" dirty="0">
                  <a:solidFill>
                    <a:srgbClr val="FFFFFF"/>
                  </a:solidFill>
                  <a:latin typeface="Trebuchet MS"/>
                  <a:cs typeface="Trebuchet MS"/>
                </a:rPr>
                <a:t>Space</a:t>
              </a:r>
              <a:endParaRPr lang="en-US" dirty="0">
                <a:latin typeface="Trebuchet MS"/>
                <a:cs typeface="Trebuchet MS"/>
              </a:endParaRPr>
            </a:p>
          </p:txBody>
        </p:sp>
        <p:sp>
          <p:nvSpPr>
            <p:cNvPr id="13" name="object 32"/>
            <p:cNvSpPr/>
            <p:nvPr/>
          </p:nvSpPr>
          <p:spPr>
            <a:xfrm>
              <a:off x="10265791" y="3934691"/>
              <a:ext cx="1537003" cy="989001"/>
            </a:xfrm>
            <a:custGeom>
              <a:avLst/>
              <a:gdLst/>
              <a:ahLst/>
              <a:cxnLst/>
              <a:rect l="l" t="t" r="r" b="b"/>
              <a:pathLst>
                <a:path w="1321434" h="826135">
                  <a:moveTo>
                    <a:pt x="1238757" y="0"/>
                  </a:moveTo>
                  <a:lnTo>
                    <a:pt x="82550" y="0"/>
                  </a:lnTo>
                  <a:lnTo>
                    <a:pt x="50417" y="6486"/>
                  </a:lnTo>
                  <a:lnTo>
                    <a:pt x="24177" y="24177"/>
                  </a:lnTo>
                  <a:lnTo>
                    <a:pt x="6486" y="50417"/>
                  </a:lnTo>
                  <a:lnTo>
                    <a:pt x="0" y="82550"/>
                  </a:lnTo>
                  <a:lnTo>
                    <a:pt x="0" y="743458"/>
                  </a:lnTo>
                  <a:lnTo>
                    <a:pt x="6486" y="775590"/>
                  </a:lnTo>
                  <a:lnTo>
                    <a:pt x="24177" y="801830"/>
                  </a:lnTo>
                  <a:lnTo>
                    <a:pt x="50417" y="819521"/>
                  </a:lnTo>
                  <a:lnTo>
                    <a:pt x="82550" y="826008"/>
                  </a:lnTo>
                  <a:lnTo>
                    <a:pt x="1238757" y="826008"/>
                  </a:lnTo>
                  <a:lnTo>
                    <a:pt x="1270890" y="819521"/>
                  </a:lnTo>
                  <a:lnTo>
                    <a:pt x="1297130" y="801830"/>
                  </a:lnTo>
                  <a:lnTo>
                    <a:pt x="1314821" y="775590"/>
                  </a:lnTo>
                  <a:lnTo>
                    <a:pt x="1321307" y="743458"/>
                  </a:lnTo>
                  <a:lnTo>
                    <a:pt x="1321307" y="82550"/>
                  </a:lnTo>
                  <a:lnTo>
                    <a:pt x="1314821" y="50417"/>
                  </a:lnTo>
                  <a:lnTo>
                    <a:pt x="1297130" y="24177"/>
                  </a:lnTo>
                  <a:lnTo>
                    <a:pt x="1270890" y="6486"/>
                  </a:lnTo>
                  <a:lnTo>
                    <a:pt x="1238757" y="0"/>
                  </a:lnTo>
                  <a:close/>
                </a:path>
              </a:pathLst>
            </a:custGeom>
            <a:solidFill>
              <a:srgbClr val="C8F0FF">
                <a:alpha val="90194"/>
              </a:srgbClr>
            </a:solidFill>
          </p:spPr>
          <p:txBody>
            <a:bodyPr wrap="square" lIns="0" tIns="0" rIns="0" bIns="0" rtlCol="0"/>
            <a:lstStyle/>
            <a:p>
              <a:pPr marL="12700" marR="5080" indent="-1270" algn="ctr">
                <a:lnSpc>
                  <a:spcPct val="87300"/>
                </a:lnSpc>
                <a:spcBef>
                  <a:spcPts val="270"/>
                </a:spcBef>
              </a:pPr>
              <a:endParaRPr lang="en-US" sz="1200" spc="-5" dirty="0">
                <a:latin typeface="Trebuchet MS"/>
                <a:cs typeface="Trebuchet MS"/>
              </a:endParaRPr>
            </a:p>
            <a:p>
              <a:pPr marL="12700" marR="5080" indent="-1270" algn="ctr">
                <a:lnSpc>
                  <a:spcPct val="87300"/>
                </a:lnSpc>
                <a:spcBef>
                  <a:spcPts val="270"/>
                </a:spcBef>
              </a:pPr>
              <a:r>
                <a:rPr lang="en-US" sz="1200" spc="-5" dirty="0">
                  <a:latin typeface="Trebuchet MS"/>
                  <a:cs typeface="Trebuchet MS"/>
                </a:rPr>
                <a:t>The total number  of all different  possible</a:t>
              </a:r>
              <a:r>
                <a:rPr lang="en-US" sz="1200" spc="-70" dirty="0">
                  <a:latin typeface="Trebuchet MS"/>
                  <a:cs typeface="Trebuchet MS"/>
                </a:rPr>
                <a:t> </a:t>
              </a:r>
              <a:r>
                <a:rPr lang="en-US" sz="1200" spc="-5" dirty="0">
                  <a:latin typeface="Trebuchet MS"/>
                  <a:cs typeface="Trebuchet MS"/>
                </a:rPr>
                <a:t>outcomes  of </a:t>
              </a:r>
              <a:r>
                <a:rPr lang="en-US" sz="1200" dirty="0">
                  <a:latin typeface="Trebuchet MS"/>
                  <a:cs typeface="Trebuchet MS"/>
                </a:rPr>
                <a:t>a given  </a:t>
              </a:r>
              <a:r>
                <a:rPr lang="en-US" sz="1200" spc="-5" dirty="0">
                  <a:latin typeface="Trebuchet MS"/>
                  <a:cs typeface="Trebuchet MS"/>
                </a:rPr>
                <a:t>experiment.</a:t>
              </a:r>
              <a:endParaRPr lang="en-US" sz="1200" dirty="0">
                <a:latin typeface="Trebuchet MS"/>
                <a:cs typeface="Trebuchet MS"/>
              </a:endParaRPr>
            </a:p>
          </p:txBody>
        </p:sp>
        <p:sp>
          <p:nvSpPr>
            <p:cNvPr id="17" name="object 7"/>
            <p:cNvSpPr/>
            <p:nvPr/>
          </p:nvSpPr>
          <p:spPr>
            <a:xfrm>
              <a:off x="10075189" y="3647201"/>
              <a:ext cx="165100" cy="619125"/>
            </a:xfrm>
            <a:custGeom>
              <a:avLst/>
              <a:gdLst/>
              <a:ahLst/>
              <a:cxnLst/>
              <a:rect l="l" t="t" r="r" b="b"/>
              <a:pathLst>
                <a:path w="165100" h="619125">
                  <a:moveTo>
                    <a:pt x="0" y="0"/>
                  </a:moveTo>
                  <a:lnTo>
                    <a:pt x="0" y="619125"/>
                  </a:lnTo>
                  <a:lnTo>
                    <a:pt x="165100" y="619125"/>
                  </a:lnTo>
                </a:path>
              </a:pathLst>
            </a:custGeom>
            <a:ln w="12192">
              <a:solidFill>
                <a:srgbClr val="00AFEF"/>
              </a:solidFill>
            </a:ln>
          </p:spPr>
          <p:txBody>
            <a:bodyPr wrap="square" lIns="0" tIns="0" rIns="0" bIns="0" rtlCol="0"/>
            <a:lstStyle/>
            <a:p>
              <a:endParaRPr/>
            </a:p>
          </p:txBody>
        </p:sp>
        <p:sp>
          <p:nvSpPr>
            <p:cNvPr id="21" name="object 59"/>
            <p:cNvSpPr/>
            <p:nvPr/>
          </p:nvSpPr>
          <p:spPr>
            <a:xfrm>
              <a:off x="10220099" y="5255375"/>
              <a:ext cx="1290827" cy="868680"/>
            </a:xfrm>
            <a:prstGeom prst="rect">
              <a:avLst/>
            </a:prstGeom>
            <a:blipFill>
              <a:blip r:embed="rId6" cstate="print"/>
              <a:stretch>
                <a:fillRect/>
              </a:stretch>
            </a:blipFill>
          </p:spPr>
          <p:txBody>
            <a:bodyPr wrap="square" lIns="0" tIns="0" rIns="0" bIns="0" rtlCol="0"/>
            <a:lstStyle/>
            <a:p>
              <a:endParaRPr/>
            </a:p>
          </p:txBody>
        </p:sp>
      </p:grpSp>
      <p:sp>
        <p:nvSpPr>
          <p:cNvPr id="25" name="TextBox 24">
            <a:extLst>
              <a:ext uri="{FF2B5EF4-FFF2-40B4-BE49-F238E27FC236}">
                <a16:creationId xmlns:a16="http://schemas.microsoft.com/office/drawing/2014/main" id="{E4AF374D-F894-40F7-9D0E-C7AAE0021CEE}"/>
              </a:ext>
            </a:extLst>
          </p:cNvPr>
          <p:cNvSpPr txBox="1"/>
          <p:nvPr/>
        </p:nvSpPr>
        <p:spPr>
          <a:xfrm>
            <a:off x="7019759" y="6277342"/>
            <a:ext cx="895886" cy="369332"/>
          </a:xfrm>
          <a:prstGeom prst="rect">
            <a:avLst/>
          </a:prstGeom>
          <a:noFill/>
          <a:ln>
            <a:solidFill>
              <a:schemeClr val="tx1"/>
            </a:solidFill>
          </a:ln>
        </p:spPr>
        <p:txBody>
          <a:bodyPr wrap="none" rtlCol="0">
            <a:spAutoFit/>
          </a:bodyPr>
          <a:lstStyle/>
          <a:p>
            <a:r>
              <a:rPr lang="en-IN" dirty="0"/>
              <a:t>Disjoint</a:t>
            </a:r>
          </a:p>
        </p:txBody>
      </p:sp>
      <p:sp>
        <p:nvSpPr>
          <p:cNvPr id="26" name="TextBox 25">
            <a:extLst>
              <a:ext uri="{FF2B5EF4-FFF2-40B4-BE49-F238E27FC236}">
                <a16:creationId xmlns:a16="http://schemas.microsoft.com/office/drawing/2014/main" id="{B483F3E5-D56A-4B43-8AB0-646B16878809}"/>
              </a:ext>
            </a:extLst>
          </p:cNvPr>
          <p:cNvSpPr txBox="1"/>
          <p:nvPr/>
        </p:nvSpPr>
        <p:spPr>
          <a:xfrm>
            <a:off x="7958314" y="6277342"/>
            <a:ext cx="1341521" cy="369332"/>
          </a:xfrm>
          <a:prstGeom prst="rect">
            <a:avLst/>
          </a:prstGeom>
          <a:noFill/>
          <a:ln>
            <a:solidFill>
              <a:schemeClr val="tx1"/>
            </a:solidFill>
          </a:ln>
        </p:spPr>
        <p:txBody>
          <a:bodyPr wrap="none" rtlCol="0">
            <a:spAutoFit/>
          </a:bodyPr>
          <a:lstStyle/>
          <a:p>
            <a:r>
              <a:rPr lang="en-IN" dirty="0"/>
              <a:t>Non Disjoint</a:t>
            </a:r>
          </a:p>
        </p:txBody>
      </p:sp>
      <p:sp>
        <p:nvSpPr>
          <p:cNvPr id="27" name="TextBox 26">
            <a:extLst>
              <a:ext uri="{FF2B5EF4-FFF2-40B4-BE49-F238E27FC236}">
                <a16:creationId xmlns:a16="http://schemas.microsoft.com/office/drawing/2014/main" id="{C6AF1328-F77D-4ED7-954D-711F414B5EB2}"/>
              </a:ext>
            </a:extLst>
          </p:cNvPr>
          <p:cNvSpPr txBox="1"/>
          <p:nvPr/>
        </p:nvSpPr>
        <p:spPr>
          <a:xfrm>
            <a:off x="10322116" y="6242047"/>
            <a:ext cx="895886" cy="369332"/>
          </a:xfrm>
          <a:prstGeom prst="rect">
            <a:avLst/>
          </a:prstGeom>
          <a:noFill/>
        </p:spPr>
        <p:txBody>
          <a:bodyPr wrap="none" rtlCol="0">
            <a:spAutoFit/>
          </a:bodyPr>
          <a:lstStyle/>
          <a:p>
            <a:r>
              <a:rPr lang="en-IN" dirty="0"/>
              <a:t>Disjoint</a:t>
            </a:r>
          </a:p>
        </p:txBody>
      </p:sp>
      <p:cxnSp>
        <p:nvCxnSpPr>
          <p:cNvPr id="31" name="Connector: Elbow 30">
            <a:extLst>
              <a:ext uri="{FF2B5EF4-FFF2-40B4-BE49-F238E27FC236}">
                <a16:creationId xmlns:a16="http://schemas.microsoft.com/office/drawing/2014/main" id="{754C4180-21C4-482A-9D3C-12FF2EF1FE14}"/>
              </a:ext>
            </a:extLst>
          </p:cNvPr>
          <p:cNvCxnSpPr>
            <a:cxnSpLocks/>
            <a:stCxn id="25" idx="0"/>
          </p:cNvCxnSpPr>
          <p:nvPr/>
        </p:nvCxnSpPr>
        <p:spPr>
          <a:xfrm rot="5400000" flipH="1" flipV="1">
            <a:off x="7647191" y="5913287"/>
            <a:ext cx="184566" cy="5435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70F64A6-9D65-49F0-99CF-ED27D2EB68E5}"/>
              </a:ext>
            </a:extLst>
          </p:cNvPr>
          <p:cNvCxnSpPr>
            <a:stCxn id="26" idx="0"/>
          </p:cNvCxnSpPr>
          <p:nvPr/>
        </p:nvCxnSpPr>
        <p:spPr>
          <a:xfrm rot="16200000" flipV="1">
            <a:off x="8223085" y="5871352"/>
            <a:ext cx="184568" cy="62741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3C4648F-85B7-4AE1-B31B-45D9A28E07EA}"/>
              </a:ext>
            </a:extLst>
          </p:cNvPr>
          <p:cNvCxnSpPr/>
          <p:nvPr/>
        </p:nvCxnSpPr>
        <p:spPr>
          <a:xfrm rot="16200000" flipV="1">
            <a:off x="8001663" y="6083190"/>
            <a:ext cx="9584" cy="9584"/>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88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327" y="323827"/>
            <a:ext cx="11582400" cy="4817432"/>
          </a:xfrm>
        </p:spPr>
        <p:txBody>
          <a:bodyPr/>
          <a:lstStyle/>
          <a:p>
            <a:r>
              <a:rPr lang="en-US" sz="2400" u="sng" dirty="0"/>
              <a:t>Sample space</a:t>
            </a:r>
            <a:r>
              <a:rPr lang="en-US" sz="2400" dirty="0"/>
              <a:t>: the set of outcomes of an experiment is known as sample space.</a:t>
            </a:r>
          </a:p>
          <a:p>
            <a:r>
              <a:rPr lang="en-US" sz="2400" u="sng" dirty="0"/>
              <a:t>Event</a:t>
            </a:r>
            <a:r>
              <a:rPr lang="en-US" sz="2400" dirty="0"/>
              <a:t>: one or more outcomes in an experiment.</a:t>
            </a:r>
            <a:endParaRPr lang="en-US" dirty="0"/>
          </a:p>
          <a:p>
            <a:r>
              <a:rPr lang="en-US" sz="2400" u="sng" dirty="0"/>
              <a:t>Sample point</a:t>
            </a:r>
            <a:r>
              <a:rPr lang="en-US" sz="2400" dirty="0"/>
              <a:t>: each element of the sample space is called a sample point.</a:t>
            </a:r>
          </a:p>
          <a:p>
            <a:endParaRPr lang="en-US" sz="2400" dirty="0"/>
          </a:p>
          <a:p>
            <a:r>
              <a:rPr lang="en-US" sz="2400" dirty="0"/>
              <a:t>Events are denoted by capital letters A, B,C etc.</a:t>
            </a:r>
          </a:p>
        </p:txBody>
      </p:sp>
      <p:pic>
        <p:nvPicPr>
          <p:cNvPr id="6"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320" y="3886200"/>
            <a:ext cx="6934200" cy="2510118"/>
          </a:xfrm>
          <a:prstGeom prst="rect">
            <a:avLst/>
          </a:prstGeom>
        </p:spPr>
      </p:pic>
      <p:sp>
        <p:nvSpPr>
          <p:cNvPr id="5" name="Slide Number Placeholder 2"/>
          <p:cNvSpPr>
            <a:spLocks noGrp="1"/>
          </p:cNvSpPr>
          <p:nvPr>
            <p:ph type="sldNum" sz="quarter" idx="12"/>
          </p:nvPr>
        </p:nvSpPr>
        <p:spPr>
          <a:xfrm>
            <a:off x="11165532" y="6455741"/>
            <a:ext cx="382798" cy="187367"/>
          </a:xfrm>
        </p:spPr>
        <p:txBody>
          <a:bodyPr/>
          <a:lstStyle/>
          <a:p>
            <a:fld id="{B6F15528-21DE-4FAA-801E-634DDDAF4B2B}" type="slidenum">
              <a:rPr lang="en-IN" smtClean="0">
                <a:solidFill>
                  <a:prstClr val="white"/>
                </a:solidFill>
              </a:rPr>
              <a:pPr/>
              <a:t>18</a:t>
            </a:fld>
            <a:endParaRPr lang="en-IN" dirty="0">
              <a:solidFill>
                <a:prstClr val="whit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pc="-5" dirty="0">
                <a:solidFill>
                  <a:srgbClr val="6A6292"/>
                </a:solidFill>
                <a:latin typeface="Trebuchet MS"/>
                <a:cs typeface="Trebuchet MS"/>
              </a:rPr>
              <a:t>Disjoint (mutually exclusive) ,</a:t>
            </a:r>
            <a:br>
              <a:rPr lang="en-US" sz="2400" spc="-5" dirty="0">
                <a:solidFill>
                  <a:srgbClr val="6A6292"/>
                </a:solidFill>
                <a:latin typeface="Trebuchet MS"/>
                <a:cs typeface="Trebuchet MS"/>
              </a:rPr>
            </a:br>
            <a:r>
              <a:rPr lang="en-US" sz="2400" dirty="0"/>
              <a:t>Non – Disjoint (Not mutually Exclusive)</a:t>
            </a:r>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19</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729465" y="1674688"/>
            <a:ext cx="10928691" cy="5139869"/>
          </a:xfrm>
          <a:prstGeom prst="rect">
            <a:avLst/>
          </a:prstGeom>
          <a:noFill/>
        </p:spPr>
        <p:txBody>
          <a:bodyPr wrap="square" rtlCol="0">
            <a:spAutoFit/>
          </a:bodyPr>
          <a:lstStyle/>
          <a:p>
            <a:r>
              <a:rPr lang="en-US" sz="2800" b="1" dirty="0"/>
              <a:t>Disjoint Event(mutually Exclusive):</a:t>
            </a:r>
            <a:r>
              <a:rPr lang="en-US" sz="2800" dirty="0"/>
              <a:t> </a:t>
            </a:r>
            <a:r>
              <a:rPr lang="en-US" sz="2800" i="1" dirty="0"/>
              <a:t>Disjoint Events do not have any common 	outcomes.</a:t>
            </a:r>
            <a:r>
              <a:rPr lang="en-US" sz="2800" dirty="0"/>
              <a:t> </a:t>
            </a:r>
          </a:p>
          <a:p>
            <a:endParaRPr lang="en-US" sz="2800" dirty="0"/>
          </a:p>
          <a:p>
            <a:r>
              <a:rPr lang="en-US" sz="2800" dirty="0"/>
              <a:t>For example, a single card drawn from a deck cannot be 	a king and a queen</a:t>
            </a:r>
          </a:p>
          <a:p>
            <a:endParaRPr lang="en-US" sz="2800" dirty="0"/>
          </a:p>
          <a:p>
            <a:r>
              <a:rPr lang="en-US" sz="2800" b="1" dirty="0"/>
              <a:t>Non – Disjoint Event (Not mutually Exclusive):</a:t>
            </a:r>
            <a:r>
              <a:rPr lang="en-US" sz="2800" dirty="0"/>
              <a:t> </a:t>
            </a:r>
            <a:r>
              <a:rPr lang="en-US" sz="2800" i="1" dirty="0"/>
              <a:t>Non-Disjoint Events can have common outcomes. </a:t>
            </a:r>
          </a:p>
          <a:p>
            <a:endParaRPr lang="en-US" sz="2800" dirty="0"/>
          </a:p>
          <a:p>
            <a:r>
              <a:rPr lang="en-US" sz="2800" dirty="0"/>
              <a:t>For example:</a:t>
            </a:r>
            <a:br>
              <a:rPr lang="en-US" sz="2800" dirty="0"/>
            </a:br>
            <a:r>
              <a:rPr lang="en-US" sz="2800" dirty="0"/>
              <a:t>a student can get 100 marks in statistics and 100 marks in probability</a:t>
            </a:r>
          </a:p>
          <a:p>
            <a:endParaRPr lang="en-IN" sz="2000" dirty="0"/>
          </a:p>
        </p:txBody>
      </p:sp>
    </p:spTree>
    <p:extLst>
      <p:ext uri="{BB962C8B-B14F-4D97-AF65-F5344CB8AC3E}">
        <p14:creationId xmlns:p14="http://schemas.microsoft.com/office/powerpoint/2010/main" val="982317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a:t>
            </a:r>
          </a:p>
        </p:txBody>
      </p:sp>
      <p:sp>
        <p:nvSpPr>
          <p:cNvPr id="3" name="Slide Number Placeholder 2"/>
          <p:cNvSpPr>
            <a:spLocks noGrp="1"/>
          </p:cNvSpPr>
          <p:nvPr>
            <p:ph type="sldNum" sz="quarter" idx="12"/>
          </p:nvPr>
        </p:nvSpPr>
        <p:spPr/>
        <p:txBody>
          <a:bodyPr/>
          <a:lstStyle/>
          <a:p>
            <a:fld id="{B6F15528-21DE-4FAA-801E-634DDDAF4B2B}" type="slidenum">
              <a:rPr lang="en-IN" smtClean="0"/>
              <a:t>2</a:t>
            </a:fld>
            <a:endParaRPr lang="en-IN"/>
          </a:p>
        </p:txBody>
      </p:sp>
      <p:sp>
        <p:nvSpPr>
          <p:cNvPr id="4" name="TextBox 3">
            <a:extLst>
              <a:ext uri="{FF2B5EF4-FFF2-40B4-BE49-F238E27FC236}">
                <a16:creationId xmlns:a16="http://schemas.microsoft.com/office/drawing/2014/main" id="{7EB8D782-F3B3-41B0-9C94-8C022E2B1F25}"/>
              </a:ext>
            </a:extLst>
          </p:cNvPr>
          <p:cNvSpPr txBox="1"/>
          <p:nvPr/>
        </p:nvSpPr>
        <p:spPr>
          <a:xfrm>
            <a:off x="965771" y="1859622"/>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586A38B3-0ED2-4408-BEB5-D227BD770662}"/>
              </a:ext>
            </a:extLst>
          </p:cNvPr>
          <p:cNvSpPr txBox="1"/>
          <p:nvPr/>
        </p:nvSpPr>
        <p:spPr>
          <a:xfrm>
            <a:off x="515937" y="1561670"/>
            <a:ext cx="10710291" cy="3908762"/>
          </a:xfrm>
          <a:prstGeom prst="rect">
            <a:avLst/>
          </a:prstGeom>
          <a:noFill/>
        </p:spPr>
        <p:txBody>
          <a:bodyPr wrap="square" rtlCol="0">
            <a:spAutoFit/>
          </a:bodyPr>
          <a:lstStyle/>
          <a:p>
            <a:r>
              <a:rPr lang="en-US" sz="2400" dirty="0"/>
              <a:t>Probability is the measure of how likely an event will occur. </a:t>
            </a:r>
          </a:p>
          <a:p>
            <a:r>
              <a:rPr lang="en-US" sz="2400" dirty="0"/>
              <a:t>To be more precise probability is the ratio of desired outcomes to total outcomes:</a:t>
            </a:r>
          </a:p>
          <a:p>
            <a:r>
              <a:rPr lang="en-US" sz="3200" b="1" dirty="0"/>
              <a:t>(desired outcomes) / (total outcomes)</a:t>
            </a:r>
          </a:p>
          <a:p>
            <a:endParaRPr lang="en-US" sz="2400" dirty="0"/>
          </a:p>
          <a:p>
            <a:r>
              <a:rPr lang="en-US" sz="2400" dirty="0"/>
              <a:t>The probabilities of all outcomes always sums up to 1. Consider the famous rolling dice example:</a:t>
            </a:r>
          </a:p>
          <a:p>
            <a:endParaRPr lang="en-US" sz="2400" dirty="0"/>
          </a:p>
          <a:p>
            <a:r>
              <a:rPr lang="en-US" sz="2400" dirty="0"/>
              <a:t>On rolling a dice, you get 6 possible outcomes</a:t>
            </a:r>
          </a:p>
          <a:p>
            <a:r>
              <a:rPr lang="en-US" sz="2400" dirty="0"/>
              <a:t>Each possibility only has one outcome, so each has a probability of 1/6</a:t>
            </a:r>
          </a:p>
          <a:p>
            <a:r>
              <a:rPr lang="en-US" sz="2400" dirty="0"/>
              <a:t>For example, the probability of getting a number ‘2’ on the dice is 1/6</a:t>
            </a:r>
            <a:endParaRPr lang="en-IN" sz="2400" dirty="0"/>
          </a:p>
        </p:txBody>
      </p:sp>
    </p:spTree>
    <p:extLst>
      <p:ext uri="{BB962C8B-B14F-4D97-AF65-F5344CB8AC3E}">
        <p14:creationId xmlns:p14="http://schemas.microsoft.com/office/powerpoint/2010/main" val="2589030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9163"/>
            <a:ext cx="5143500" cy="2090808"/>
          </a:xfrm>
        </p:spPr>
        <p:txBody>
          <a:bodyPr/>
          <a:lstStyle/>
          <a:p>
            <a:r>
              <a:rPr lang="en-US" sz="4400" spc="-10" dirty="0"/>
              <a:t>Probability</a:t>
            </a:r>
            <a:r>
              <a:rPr lang="en-US" sz="4400" spc="-35" dirty="0"/>
              <a:t> </a:t>
            </a:r>
            <a:r>
              <a:rPr lang="en-US" sz="4400" spc="-10" dirty="0"/>
              <a:t>Rules</a:t>
            </a:r>
            <a:endParaRPr lang="en-US"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20</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73442" y="741071"/>
            <a:ext cx="5305661" cy="5305661"/>
          </a:xfrm>
          <a:prstGeom prst="ellipse">
            <a:avLst/>
          </a:prstGeom>
        </p:spPr>
      </p:pic>
    </p:spTree>
    <p:extLst>
      <p:ext uri="{BB962C8B-B14F-4D97-AF65-F5344CB8AC3E}">
        <p14:creationId xmlns:p14="http://schemas.microsoft.com/office/powerpoint/2010/main" val="79893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Probability</a:t>
            </a:r>
            <a:r>
              <a:rPr lang="en-US" spc="-65" dirty="0">
                <a:solidFill>
                  <a:srgbClr val="6A6292"/>
                </a:solidFill>
                <a:latin typeface="Trebuchet MS"/>
                <a:cs typeface="Trebuchet MS"/>
              </a:rPr>
              <a:t> </a:t>
            </a:r>
            <a:r>
              <a:rPr lang="en-US" spc="-5" dirty="0">
                <a:solidFill>
                  <a:srgbClr val="6A6292"/>
                </a:solidFill>
                <a:latin typeface="Trebuchet MS"/>
                <a:cs typeface="Trebuchet MS"/>
              </a:rPr>
              <a:t>Rules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21</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gn="ctr">
              <a:lnSpc>
                <a:spcPct val="100000"/>
              </a:lnSpc>
              <a:spcBef>
                <a:spcPts val="105"/>
              </a:spcBef>
            </a:pPr>
            <a:r>
              <a:rPr lang="en-US" sz="2000" spc="-5" dirty="0">
                <a:solidFill>
                  <a:schemeClr val="bg1"/>
                </a:solidFill>
                <a:latin typeface="Trebuchet MS"/>
                <a:cs typeface="Trebuchet MS"/>
              </a:rPr>
              <a:t>Which are</a:t>
            </a:r>
            <a:r>
              <a:rPr lang="en-US" sz="2000" spc="-90" dirty="0">
                <a:solidFill>
                  <a:schemeClr val="bg1"/>
                </a:solidFill>
                <a:latin typeface="Trebuchet MS"/>
                <a:cs typeface="Trebuchet MS"/>
              </a:rPr>
              <a:t> </a:t>
            </a:r>
            <a:r>
              <a:rPr lang="en-US" sz="2000" spc="-5" dirty="0">
                <a:solidFill>
                  <a:schemeClr val="bg1"/>
                </a:solidFill>
                <a:latin typeface="Trebuchet MS"/>
                <a:cs typeface="Trebuchet MS"/>
              </a:rPr>
              <a:t>the  important  </a:t>
            </a:r>
            <a:r>
              <a:rPr lang="en-US" sz="2000" spc="-10" dirty="0">
                <a:solidFill>
                  <a:schemeClr val="bg1"/>
                </a:solidFill>
                <a:latin typeface="Trebuchet MS"/>
                <a:cs typeface="Trebuchet MS"/>
              </a:rPr>
              <a:t>Probability  Rules?</a:t>
            </a:r>
            <a:endParaRPr lang="en-US" sz="2000" dirty="0">
              <a:solidFill>
                <a:schemeClr val="bg1"/>
              </a:solidFill>
              <a:latin typeface="Trebuchet MS"/>
              <a:cs typeface="Trebuchet MS"/>
            </a:endParaRPr>
          </a:p>
        </p:txBody>
      </p:sp>
      <p:sp>
        <p:nvSpPr>
          <p:cNvPr id="23" name="object 26"/>
          <p:cNvSpPr/>
          <p:nvPr/>
        </p:nvSpPr>
        <p:spPr>
          <a:xfrm>
            <a:off x="3413242" y="2175163"/>
            <a:ext cx="3458614" cy="250767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47380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Probability</a:t>
            </a:r>
            <a:r>
              <a:rPr lang="en-US" spc="-65" dirty="0">
                <a:solidFill>
                  <a:srgbClr val="6A6292"/>
                </a:solidFill>
                <a:latin typeface="Trebuchet MS"/>
                <a:cs typeface="Trebuchet MS"/>
              </a:rPr>
              <a:t> </a:t>
            </a:r>
            <a:r>
              <a:rPr lang="en-US" spc="-5" dirty="0">
                <a:solidFill>
                  <a:srgbClr val="6A6292"/>
                </a:solidFill>
                <a:latin typeface="Trebuchet MS"/>
                <a:cs typeface="Trebuchet MS"/>
              </a:rPr>
              <a:t>Rules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22</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gn="ctr">
              <a:lnSpc>
                <a:spcPct val="100000"/>
              </a:lnSpc>
              <a:spcBef>
                <a:spcPts val="105"/>
              </a:spcBef>
            </a:pPr>
            <a:r>
              <a:rPr lang="en-US" sz="2000" spc="-5" dirty="0">
                <a:solidFill>
                  <a:schemeClr val="bg1"/>
                </a:solidFill>
                <a:latin typeface="Trebuchet MS"/>
                <a:cs typeface="Trebuchet MS"/>
              </a:rPr>
              <a:t>Which are</a:t>
            </a:r>
            <a:r>
              <a:rPr lang="en-US" sz="2000" spc="-90" dirty="0">
                <a:solidFill>
                  <a:schemeClr val="bg1"/>
                </a:solidFill>
                <a:latin typeface="Trebuchet MS"/>
                <a:cs typeface="Trebuchet MS"/>
              </a:rPr>
              <a:t> </a:t>
            </a:r>
            <a:r>
              <a:rPr lang="en-US" sz="2000" spc="-5" dirty="0">
                <a:solidFill>
                  <a:schemeClr val="bg1"/>
                </a:solidFill>
                <a:latin typeface="Trebuchet MS"/>
                <a:cs typeface="Trebuchet MS"/>
              </a:rPr>
              <a:t>the  important  </a:t>
            </a:r>
            <a:r>
              <a:rPr lang="en-US" sz="2000" spc="-10" dirty="0">
                <a:solidFill>
                  <a:schemeClr val="bg1"/>
                </a:solidFill>
                <a:latin typeface="Trebuchet MS"/>
                <a:cs typeface="Trebuchet MS"/>
              </a:rPr>
              <a:t>Probability  Rules?</a:t>
            </a:r>
            <a:endParaRPr lang="en-US" sz="2000" dirty="0">
              <a:solidFill>
                <a:schemeClr val="bg1"/>
              </a:solidFill>
              <a:latin typeface="Trebuchet MS"/>
              <a:cs typeface="Trebuchet MS"/>
            </a:endParaRPr>
          </a:p>
        </p:txBody>
      </p:sp>
      <p:sp>
        <p:nvSpPr>
          <p:cNvPr id="22" name="object 25"/>
          <p:cNvSpPr/>
          <p:nvPr/>
        </p:nvSpPr>
        <p:spPr>
          <a:xfrm>
            <a:off x="8099298" y="2175163"/>
            <a:ext cx="3264398" cy="283256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3125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Probability</a:t>
            </a:r>
            <a:r>
              <a:rPr lang="en-US" spc="-65" dirty="0">
                <a:solidFill>
                  <a:srgbClr val="6A6292"/>
                </a:solidFill>
                <a:latin typeface="Trebuchet MS"/>
                <a:cs typeface="Trebuchet MS"/>
              </a:rPr>
              <a:t> </a:t>
            </a:r>
            <a:r>
              <a:rPr lang="en-US" spc="-5" dirty="0">
                <a:solidFill>
                  <a:srgbClr val="6A6292"/>
                </a:solidFill>
                <a:latin typeface="Trebuchet MS"/>
                <a:cs typeface="Trebuchet MS"/>
              </a:rPr>
              <a:t>Rules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23</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gn="ctr">
              <a:lnSpc>
                <a:spcPct val="100000"/>
              </a:lnSpc>
              <a:spcBef>
                <a:spcPts val="105"/>
              </a:spcBef>
            </a:pPr>
            <a:r>
              <a:rPr lang="en-US" sz="2000" spc="-5" dirty="0">
                <a:solidFill>
                  <a:schemeClr val="bg1"/>
                </a:solidFill>
                <a:latin typeface="Trebuchet MS"/>
                <a:cs typeface="Trebuchet MS"/>
              </a:rPr>
              <a:t>Which are</a:t>
            </a:r>
            <a:r>
              <a:rPr lang="en-US" sz="2000" spc="-90" dirty="0">
                <a:solidFill>
                  <a:schemeClr val="bg1"/>
                </a:solidFill>
                <a:latin typeface="Trebuchet MS"/>
                <a:cs typeface="Trebuchet MS"/>
              </a:rPr>
              <a:t> </a:t>
            </a:r>
            <a:r>
              <a:rPr lang="en-US" sz="2000" spc="-5" dirty="0">
                <a:solidFill>
                  <a:schemeClr val="bg1"/>
                </a:solidFill>
                <a:latin typeface="Trebuchet MS"/>
                <a:cs typeface="Trebuchet MS"/>
              </a:rPr>
              <a:t>the  important  </a:t>
            </a:r>
            <a:r>
              <a:rPr lang="en-US" sz="2000" spc="-10" dirty="0">
                <a:solidFill>
                  <a:schemeClr val="bg1"/>
                </a:solidFill>
                <a:latin typeface="Trebuchet MS"/>
                <a:cs typeface="Trebuchet MS"/>
              </a:rPr>
              <a:t>Probability  Rules?</a:t>
            </a:r>
            <a:endParaRPr lang="en-US" sz="2000" dirty="0">
              <a:solidFill>
                <a:schemeClr val="bg1"/>
              </a:solidFill>
              <a:latin typeface="Trebuchet MS"/>
              <a:cs typeface="Trebuchet MS"/>
            </a:endParaRPr>
          </a:p>
        </p:txBody>
      </p:sp>
      <p:pic>
        <p:nvPicPr>
          <p:cNvPr id="6" name="Picture 5">
            <a:extLst>
              <a:ext uri="{FF2B5EF4-FFF2-40B4-BE49-F238E27FC236}">
                <a16:creationId xmlns:a16="http://schemas.microsoft.com/office/drawing/2014/main" id="{23EC1DF5-90AA-47B4-99B0-E03AE78E9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502" y="2050473"/>
            <a:ext cx="5699688" cy="2978728"/>
          </a:xfrm>
          <a:prstGeom prst="rect">
            <a:avLst/>
          </a:prstGeom>
        </p:spPr>
      </p:pic>
    </p:spTree>
    <p:extLst>
      <p:ext uri="{BB962C8B-B14F-4D97-AF65-F5344CB8AC3E}">
        <p14:creationId xmlns:p14="http://schemas.microsoft.com/office/powerpoint/2010/main" val="507265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Probability</a:t>
            </a:r>
            <a:r>
              <a:rPr lang="en-US" spc="-65" dirty="0">
                <a:solidFill>
                  <a:srgbClr val="6A6292"/>
                </a:solidFill>
                <a:latin typeface="Trebuchet MS"/>
                <a:cs typeface="Trebuchet MS"/>
              </a:rPr>
              <a:t> </a:t>
            </a:r>
            <a:r>
              <a:rPr lang="en-US" spc="-5" dirty="0">
                <a:solidFill>
                  <a:srgbClr val="6A6292"/>
                </a:solidFill>
                <a:latin typeface="Trebuchet MS"/>
                <a:cs typeface="Trebuchet MS"/>
              </a:rPr>
              <a:t>Rules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24</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gn="ctr">
              <a:lnSpc>
                <a:spcPct val="100000"/>
              </a:lnSpc>
              <a:spcBef>
                <a:spcPts val="105"/>
              </a:spcBef>
            </a:pPr>
            <a:r>
              <a:rPr lang="en-US" sz="2000" spc="-5" dirty="0">
                <a:solidFill>
                  <a:schemeClr val="bg1"/>
                </a:solidFill>
                <a:latin typeface="Trebuchet MS"/>
                <a:cs typeface="Trebuchet MS"/>
              </a:rPr>
              <a:t>Which are</a:t>
            </a:r>
            <a:r>
              <a:rPr lang="en-US" sz="2000" spc="-90" dirty="0">
                <a:solidFill>
                  <a:schemeClr val="bg1"/>
                </a:solidFill>
                <a:latin typeface="Trebuchet MS"/>
                <a:cs typeface="Trebuchet MS"/>
              </a:rPr>
              <a:t> </a:t>
            </a:r>
            <a:r>
              <a:rPr lang="en-US" sz="2000" spc="-5" dirty="0">
                <a:solidFill>
                  <a:schemeClr val="bg1"/>
                </a:solidFill>
                <a:latin typeface="Trebuchet MS"/>
                <a:cs typeface="Trebuchet MS"/>
              </a:rPr>
              <a:t>the  important  </a:t>
            </a:r>
            <a:r>
              <a:rPr lang="en-US" sz="2000" spc="-10" dirty="0">
                <a:solidFill>
                  <a:schemeClr val="bg1"/>
                </a:solidFill>
                <a:latin typeface="Trebuchet MS"/>
                <a:cs typeface="Trebuchet MS"/>
              </a:rPr>
              <a:t>Probability  Rules?</a:t>
            </a:r>
            <a:endParaRPr lang="en-US" sz="2000" dirty="0">
              <a:solidFill>
                <a:schemeClr val="bg1"/>
              </a:solidFill>
              <a:latin typeface="Trebuchet MS"/>
              <a:cs typeface="Trebuchet MS"/>
            </a:endParaRPr>
          </a:p>
        </p:txBody>
      </p:sp>
      <p:sp>
        <p:nvSpPr>
          <p:cNvPr id="24" name="object 27"/>
          <p:cNvSpPr/>
          <p:nvPr/>
        </p:nvSpPr>
        <p:spPr>
          <a:xfrm>
            <a:off x="4975305" y="1366764"/>
            <a:ext cx="4293388" cy="323988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77263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Probability</a:t>
            </a:r>
            <a:r>
              <a:rPr lang="en-US" spc="-65" dirty="0">
                <a:solidFill>
                  <a:srgbClr val="6A6292"/>
                </a:solidFill>
                <a:latin typeface="Trebuchet MS"/>
                <a:cs typeface="Trebuchet MS"/>
              </a:rPr>
              <a:t> </a:t>
            </a:r>
            <a:r>
              <a:rPr lang="en-US" spc="-5" dirty="0">
                <a:solidFill>
                  <a:srgbClr val="6A6292"/>
                </a:solidFill>
                <a:latin typeface="Trebuchet MS"/>
                <a:cs typeface="Trebuchet MS"/>
              </a:rPr>
              <a:t>Rules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25</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gn="ctr">
              <a:lnSpc>
                <a:spcPct val="100000"/>
              </a:lnSpc>
              <a:spcBef>
                <a:spcPts val="105"/>
              </a:spcBef>
            </a:pPr>
            <a:r>
              <a:rPr lang="en-US" sz="2000" spc="-5" dirty="0">
                <a:solidFill>
                  <a:schemeClr val="bg1"/>
                </a:solidFill>
                <a:latin typeface="Trebuchet MS"/>
                <a:cs typeface="Trebuchet MS"/>
              </a:rPr>
              <a:t>Which are</a:t>
            </a:r>
            <a:r>
              <a:rPr lang="en-US" sz="2000" spc="-90" dirty="0">
                <a:solidFill>
                  <a:schemeClr val="bg1"/>
                </a:solidFill>
                <a:latin typeface="Trebuchet MS"/>
                <a:cs typeface="Trebuchet MS"/>
              </a:rPr>
              <a:t> </a:t>
            </a:r>
            <a:r>
              <a:rPr lang="en-US" sz="2000" spc="-5" dirty="0">
                <a:solidFill>
                  <a:schemeClr val="bg1"/>
                </a:solidFill>
                <a:latin typeface="Trebuchet MS"/>
                <a:cs typeface="Trebuchet MS"/>
              </a:rPr>
              <a:t>the  important  </a:t>
            </a:r>
            <a:r>
              <a:rPr lang="en-US" sz="2000" spc="-10" dirty="0">
                <a:solidFill>
                  <a:schemeClr val="bg1"/>
                </a:solidFill>
                <a:latin typeface="Trebuchet MS"/>
                <a:cs typeface="Trebuchet MS"/>
              </a:rPr>
              <a:t>Probability  Rules?</a:t>
            </a:r>
            <a:endParaRPr lang="en-US" sz="2000" dirty="0">
              <a:solidFill>
                <a:schemeClr val="bg1"/>
              </a:solidFill>
              <a:latin typeface="Trebuchet MS"/>
              <a:cs typeface="Trebuchet MS"/>
            </a:endParaRPr>
          </a:p>
        </p:txBody>
      </p:sp>
      <p:sp>
        <p:nvSpPr>
          <p:cNvPr id="25" name="object 28"/>
          <p:cNvSpPr/>
          <p:nvPr/>
        </p:nvSpPr>
        <p:spPr>
          <a:xfrm>
            <a:off x="3927102" y="2128308"/>
            <a:ext cx="5978898" cy="30017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23157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2700">
              <a:lnSpc>
                <a:spcPct val="100000"/>
              </a:lnSpc>
              <a:spcBef>
                <a:spcPts val="95"/>
              </a:spcBef>
            </a:pPr>
            <a:r>
              <a:rPr lang="en-US" sz="2800" spc="-5" dirty="0">
                <a:solidFill>
                  <a:srgbClr val="6A6292"/>
                </a:solidFill>
                <a:latin typeface="Trebuchet MS"/>
                <a:cs typeface="Trebuchet MS"/>
              </a:rPr>
              <a:t>Independent Events</a:t>
            </a:r>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26</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 marR="5080" indent="635" algn="ctr">
              <a:lnSpc>
                <a:spcPct val="100000"/>
              </a:lnSpc>
              <a:spcBef>
                <a:spcPts val="105"/>
              </a:spcBef>
            </a:pPr>
            <a:r>
              <a:rPr lang="en-US" sz="2400" spc="-5" dirty="0">
                <a:solidFill>
                  <a:schemeClr val="bg1"/>
                </a:solidFill>
                <a:latin typeface="Trebuchet MS"/>
                <a:cs typeface="Trebuchet MS"/>
              </a:rPr>
              <a:t>What are  </a:t>
            </a:r>
            <a:r>
              <a:rPr lang="en-US" sz="2400" dirty="0">
                <a:solidFill>
                  <a:schemeClr val="bg1"/>
                </a:solidFill>
                <a:latin typeface="Trebuchet MS"/>
                <a:cs typeface="Trebuchet MS"/>
              </a:rPr>
              <a:t>I</a:t>
            </a:r>
            <a:r>
              <a:rPr lang="en-US" sz="2400" spc="-5" dirty="0">
                <a:solidFill>
                  <a:schemeClr val="bg1"/>
                </a:solidFill>
                <a:latin typeface="Trebuchet MS"/>
                <a:cs typeface="Trebuchet MS"/>
              </a:rPr>
              <a:t>nde</a:t>
            </a:r>
            <a:r>
              <a:rPr lang="en-US" sz="2400" spc="-10" dirty="0">
                <a:solidFill>
                  <a:schemeClr val="bg1"/>
                </a:solidFill>
                <a:latin typeface="Trebuchet MS"/>
                <a:cs typeface="Trebuchet MS"/>
              </a:rPr>
              <a:t>p</a:t>
            </a:r>
            <a:r>
              <a:rPr lang="en-US" sz="2400" spc="-5" dirty="0">
                <a:solidFill>
                  <a:schemeClr val="bg1"/>
                </a:solidFill>
                <a:latin typeface="Trebuchet MS"/>
                <a:cs typeface="Trebuchet MS"/>
              </a:rPr>
              <a:t>en</a:t>
            </a:r>
            <a:r>
              <a:rPr lang="en-US" sz="2400" spc="-15" dirty="0">
                <a:solidFill>
                  <a:schemeClr val="bg1"/>
                </a:solidFill>
                <a:latin typeface="Trebuchet MS"/>
                <a:cs typeface="Trebuchet MS"/>
              </a:rPr>
              <a:t>d</a:t>
            </a:r>
            <a:r>
              <a:rPr lang="en-US" sz="2400" spc="-5" dirty="0">
                <a:solidFill>
                  <a:schemeClr val="bg1"/>
                </a:solidFill>
                <a:latin typeface="Trebuchet MS"/>
                <a:cs typeface="Trebuchet MS"/>
              </a:rPr>
              <a:t>e</a:t>
            </a:r>
            <a:r>
              <a:rPr lang="en-US" sz="2400" spc="-15" dirty="0">
                <a:solidFill>
                  <a:schemeClr val="bg1"/>
                </a:solidFill>
                <a:latin typeface="Trebuchet MS"/>
                <a:cs typeface="Trebuchet MS"/>
              </a:rPr>
              <a:t>n</a:t>
            </a:r>
            <a:r>
              <a:rPr lang="en-US" sz="2400" dirty="0">
                <a:solidFill>
                  <a:schemeClr val="bg1"/>
                </a:solidFill>
                <a:latin typeface="Trebuchet MS"/>
                <a:cs typeface="Trebuchet MS"/>
              </a:rPr>
              <a:t>t  Events?</a:t>
            </a:r>
          </a:p>
        </p:txBody>
      </p:sp>
      <p:sp>
        <p:nvSpPr>
          <p:cNvPr id="7" name="Rounded Rectangle 6"/>
          <p:cNvSpPr/>
          <p:nvPr/>
        </p:nvSpPr>
        <p:spPr>
          <a:xfrm>
            <a:off x="3890617" y="1408511"/>
            <a:ext cx="7455875" cy="9284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42415" marR="376555" indent="-1158875">
              <a:lnSpc>
                <a:spcPct val="100000"/>
              </a:lnSpc>
              <a:spcBef>
                <a:spcPts val="320"/>
              </a:spcBef>
            </a:pPr>
            <a:r>
              <a:rPr lang="en-US" dirty="0">
                <a:latin typeface="Trebuchet MS"/>
                <a:cs typeface="Trebuchet MS"/>
              </a:rPr>
              <a:t>The </a:t>
            </a:r>
            <a:r>
              <a:rPr lang="en-US" spc="-5" dirty="0">
                <a:latin typeface="Trebuchet MS"/>
                <a:cs typeface="Trebuchet MS"/>
              </a:rPr>
              <a:t>outcome </a:t>
            </a:r>
            <a:r>
              <a:rPr lang="en-US" dirty="0">
                <a:latin typeface="Trebuchet MS"/>
                <a:cs typeface="Trebuchet MS"/>
              </a:rPr>
              <a:t>of </a:t>
            </a:r>
            <a:r>
              <a:rPr lang="en-US" spc="-5" dirty="0">
                <a:latin typeface="Trebuchet MS"/>
                <a:cs typeface="Trebuchet MS"/>
              </a:rPr>
              <a:t>the event </a:t>
            </a:r>
            <a:r>
              <a:rPr lang="en-US" dirty="0">
                <a:latin typeface="Trebuchet MS"/>
                <a:cs typeface="Trebuchet MS"/>
              </a:rPr>
              <a:t>B </a:t>
            </a:r>
            <a:r>
              <a:rPr lang="en-US" spc="-5" dirty="0">
                <a:latin typeface="Trebuchet MS"/>
                <a:cs typeface="Trebuchet MS"/>
              </a:rPr>
              <a:t>is not dependent </a:t>
            </a:r>
            <a:r>
              <a:rPr lang="en-US" dirty="0">
                <a:latin typeface="Trebuchet MS"/>
                <a:cs typeface="Trebuchet MS"/>
              </a:rPr>
              <a:t>on </a:t>
            </a:r>
            <a:r>
              <a:rPr lang="en-US" spc="-5" dirty="0">
                <a:latin typeface="Trebuchet MS"/>
                <a:cs typeface="Trebuchet MS"/>
              </a:rPr>
              <a:t>the  </a:t>
            </a:r>
            <a:r>
              <a:rPr lang="en-US" dirty="0">
                <a:latin typeface="Trebuchet MS"/>
                <a:cs typeface="Trebuchet MS"/>
              </a:rPr>
              <a:t>outcome of </a:t>
            </a:r>
            <a:r>
              <a:rPr lang="en-US" spc="-5" dirty="0">
                <a:latin typeface="Trebuchet MS"/>
                <a:cs typeface="Trebuchet MS"/>
              </a:rPr>
              <a:t>the event</a:t>
            </a:r>
            <a:r>
              <a:rPr lang="en-US" spc="-160" dirty="0">
                <a:latin typeface="Trebuchet MS"/>
                <a:cs typeface="Trebuchet MS"/>
              </a:rPr>
              <a:t> </a:t>
            </a:r>
            <a:r>
              <a:rPr lang="en-US" dirty="0">
                <a:latin typeface="Trebuchet MS"/>
                <a:cs typeface="Trebuchet MS"/>
              </a:rPr>
              <a:t>A</a:t>
            </a:r>
          </a:p>
        </p:txBody>
      </p:sp>
      <p:sp>
        <p:nvSpPr>
          <p:cNvPr id="8" name="object 27"/>
          <p:cNvSpPr txBox="1"/>
          <p:nvPr/>
        </p:nvSpPr>
        <p:spPr>
          <a:xfrm>
            <a:off x="7430553" y="4572001"/>
            <a:ext cx="3204621" cy="257122"/>
          </a:xfrm>
          <a:prstGeom prst="rect">
            <a:avLst/>
          </a:prstGeom>
          <a:ln w="9144">
            <a:solidFill>
              <a:srgbClr val="D2CAB6"/>
            </a:solidFill>
          </a:ln>
        </p:spPr>
        <p:txBody>
          <a:bodyPr vert="horz" wrap="square" lIns="0" tIns="41275" rIns="0" bIns="0" rtlCol="0">
            <a:spAutoFit/>
          </a:bodyPr>
          <a:lstStyle/>
          <a:p>
            <a:pPr marL="312420">
              <a:lnSpc>
                <a:spcPct val="100000"/>
              </a:lnSpc>
              <a:spcBef>
                <a:spcPts val="325"/>
              </a:spcBef>
            </a:pPr>
            <a:r>
              <a:rPr sz="1400" b="1" dirty="0">
                <a:latin typeface="Trebuchet MS"/>
                <a:cs typeface="Trebuchet MS"/>
              </a:rPr>
              <a:t>P(A </a:t>
            </a:r>
            <a:r>
              <a:rPr sz="1400" b="1" spc="-5" dirty="0">
                <a:latin typeface="Trebuchet MS"/>
                <a:cs typeface="Trebuchet MS"/>
              </a:rPr>
              <a:t>and </a:t>
            </a:r>
            <a:r>
              <a:rPr sz="1400" b="1" dirty="0">
                <a:latin typeface="Trebuchet MS"/>
                <a:cs typeface="Trebuchet MS"/>
              </a:rPr>
              <a:t>B) = </a:t>
            </a:r>
            <a:r>
              <a:rPr sz="1400" b="1" spc="-5" dirty="0">
                <a:latin typeface="Trebuchet MS"/>
                <a:cs typeface="Trebuchet MS"/>
              </a:rPr>
              <a:t>P(A) </a:t>
            </a:r>
            <a:r>
              <a:rPr sz="1400" b="1" dirty="0">
                <a:latin typeface="Trebuchet MS"/>
                <a:cs typeface="Trebuchet MS"/>
              </a:rPr>
              <a:t>*</a:t>
            </a:r>
            <a:r>
              <a:rPr sz="1400" b="1" spc="-114" dirty="0">
                <a:latin typeface="Trebuchet MS"/>
                <a:cs typeface="Trebuchet MS"/>
              </a:rPr>
              <a:t> </a:t>
            </a:r>
            <a:r>
              <a:rPr sz="1400" b="1" dirty="0">
                <a:latin typeface="Trebuchet MS"/>
                <a:cs typeface="Trebuchet MS"/>
              </a:rPr>
              <a:t>P(B)</a:t>
            </a:r>
            <a:endParaRPr sz="1400" dirty="0">
              <a:latin typeface="Trebuchet MS"/>
              <a:cs typeface="Trebuchet M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0617" y="3429000"/>
            <a:ext cx="2994901" cy="2036533"/>
          </a:xfrm>
          <a:prstGeom prst="rect">
            <a:avLst/>
          </a:prstGeom>
        </p:spPr>
      </p:pic>
      <p:sp>
        <p:nvSpPr>
          <p:cNvPr id="9" name="TextBox 8">
            <a:extLst>
              <a:ext uri="{FF2B5EF4-FFF2-40B4-BE49-F238E27FC236}">
                <a16:creationId xmlns:a16="http://schemas.microsoft.com/office/drawing/2014/main" id="{790EF510-8CE8-46B8-A5F2-C04846A3A07A}"/>
              </a:ext>
            </a:extLst>
          </p:cNvPr>
          <p:cNvSpPr txBox="1"/>
          <p:nvPr/>
        </p:nvSpPr>
        <p:spPr>
          <a:xfrm>
            <a:off x="3255818" y="2909455"/>
            <a:ext cx="8215746" cy="738664"/>
          </a:xfrm>
          <a:prstGeom prst="rect">
            <a:avLst/>
          </a:prstGeom>
          <a:noFill/>
        </p:spPr>
        <p:txBody>
          <a:bodyPr wrap="square" rtlCol="0">
            <a:spAutoFit/>
          </a:bodyPr>
          <a:lstStyle/>
          <a:p>
            <a:r>
              <a:rPr lang="en-IN" dirty="0"/>
              <a:t>2 events A and B defined on a sample space are said to be independent if and only if</a:t>
            </a:r>
          </a:p>
          <a:p>
            <a:r>
              <a:rPr lang="en-IN" sz="2400" dirty="0"/>
              <a:t> </a:t>
            </a:r>
            <a:r>
              <a:rPr lang="en-IN" sz="2000" dirty="0"/>
              <a:t>Probability of A intersection B = Probability of A * Probability of B</a:t>
            </a:r>
            <a:endParaRPr lang="en-IN" sz="2400" dirty="0"/>
          </a:p>
        </p:txBody>
      </p:sp>
      <p:sp>
        <p:nvSpPr>
          <p:cNvPr id="12" name="TextBox 11">
            <a:extLst>
              <a:ext uri="{FF2B5EF4-FFF2-40B4-BE49-F238E27FC236}">
                <a16:creationId xmlns:a16="http://schemas.microsoft.com/office/drawing/2014/main" id="{6C6BFF32-9500-41D3-9206-44335BA9399A}"/>
              </a:ext>
            </a:extLst>
          </p:cNvPr>
          <p:cNvSpPr txBox="1"/>
          <p:nvPr/>
        </p:nvSpPr>
        <p:spPr>
          <a:xfrm>
            <a:off x="568589" y="6091368"/>
            <a:ext cx="8215746" cy="461665"/>
          </a:xfrm>
          <a:prstGeom prst="rect">
            <a:avLst/>
          </a:prstGeom>
          <a:noFill/>
        </p:spPr>
        <p:txBody>
          <a:bodyPr wrap="square" rtlCol="0">
            <a:spAutoFit/>
          </a:bodyPr>
          <a:lstStyle/>
          <a:p>
            <a:r>
              <a:rPr lang="en-IN" sz="2400" dirty="0"/>
              <a:t>Probability of A INTERSECTION B = AND</a:t>
            </a:r>
          </a:p>
        </p:txBody>
      </p:sp>
    </p:spTree>
    <p:extLst>
      <p:ext uri="{BB962C8B-B14F-4D97-AF65-F5344CB8AC3E}">
        <p14:creationId xmlns:p14="http://schemas.microsoft.com/office/powerpoint/2010/main" val="2518611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9163"/>
            <a:ext cx="5143500" cy="2090808"/>
          </a:xfrm>
        </p:spPr>
        <p:txBody>
          <a:bodyPr/>
          <a:lstStyle/>
          <a:p>
            <a:r>
              <a:rPr lang="en-US" sz="4400" spc="-10" dirty="0"/>
              <a:t>CONDITIONAL</a:t>
            </a:r>
            <a:br>
              <a:rPr lang="en-US" sz="4400" spc="-10" dirty="0"/>
            </a:br>
            <a:r>
              <a:rPr lang="en-US" sz="4400" spc="-10" dirty="0"/>
              <a:t>Probability</a:t>
            </a:r>
            <a:endParaRPr lang="en-US"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27</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3" cstate="print">
            <a:extLst>
              <a:ext uri="{28A0092B-C50C-407E-A947-70E740481C1C}">
                <a14:useLocalDpi xmlns:a14="http://schemas.microsoft.com/office/drawing/2010/main"/>
              </a:ext>
            </a:extLst>
          </a:blip>
          <a:srcRect l="13061" r="13061"/>
          <a:stretch>
            <a:fillRect/>
          </a:stretch>
        </p:blipFill>
        <p:spPr>
          <a:xfrm>
            <a:off x="773442" y="741071"/>
            <a:ext cx="5305661" cy="5305661"/>
          </a:xfrm>
          <a:prstGeom prst="ellipse">
            <a:avLst/>
          </a:prstGeom>
        </p:spPr>
      </p:pic>
    </p:spTree>
    <p:extLst>
      <p:ext uri="{BB962C8B-B14F-4D97-AF65-F5344CB8AC3E}">
        <p14:creationId xmlns:p14="http://schemas.microsoft.com/office/powerpoint/2010/main" val="1465739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Conditional</a:t>
            </a:r>
            <a:r>
              <a:rPr lang="en-US" spc="-25" dirty="0">
                <a:solidFill>
                  <a:srgbClr val="6A6292"/>
                </a:solidFill>
                <a:latin typeface="Trebuchet MS"/>
                <a:cs typeface="Trebuchet MS"/>
              </a:rPr>
              <a:t> </a:t>
            </a:r>
            <a:r>
              <a:rPr lang="en-US" spc="-5" dirty="0">
                <a:solidFill>
                  <a:srgbClr val="6A6292"/>
                </a:solidFill>
                <a:latin typeface="Trebuchet MS"/>
                <a:cs typeface="Trebuchet MS"/>
              </a:rPr>
              <a:t>Probability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28</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830" marR="5080" indent="-24765">
              <a:lnSpc>
                <a:spcPct val="100000"/>
              </a:lnSpc>
              <a:spcBef>
                <a:spcPts val="105"/>
              </a:spcBef>
            </a:pPr>
            <a:r>
              <a:rPr lang="en-US" sz="2400" spc="-5" dirty="0">
                <a:solidFill>
                  <a:schemeClr val="bg1"/>
                </a:solidFill>
                <a:latin typeface="Trebuchet MS"/>
                <a:cs typeface="Trebuchet MS"/>
              </a:rPr>
              <a:t>Condi</a:t>
            </a:r>
            <a:r>
              <a:rPr lang="en-US" sz="2400" spc="-10" dirty="0">
                <a:solidFill>
                  <a:schemeClr val="bg1"/>
                </a:solidFill>
                <a:latin typeface="Trebuchet MS"/>
                <a:cs typeface="Trebuchet MS"/>
              </a:rPr>
              <a:t>t</a:t>
            </a:r>
            <a:r>
              <a:rPr lang="en-US" sz="2400" spc="-5" dirty="0">
                <a:solidFill>
                  <a:schemeClr val="bg1"/>
                </a:solidFill>
                <a:latin typeface="Trebuchet MS"/>
                <a:cs typeface="Trebuchet MS"/>
              </a:rPr>
              <a:t>ion</a:t>
            </a:r>
            <a:r>
              <a:rPr lang="en-US" sz="2400" spc="-10" dirty="0">
                <a:solidFill>
                  <a:schemeClr val="bg1"/>
                </a:solidFill>
                <a:latin typeface="Trebuchet MS"/>
                <a:cs typeface="Trebuchet MS"/>
              </a:rPr>
              <a:t>a</a:t>
            </a:r>
            <a:r>
              <a:rPr lang="en-US" sz="2400" dirty="0">
                <a:solidFill>
                  <a:schemeClr val="bg1"/>
                </a:solidFill>
                <a:latin typeface="Trebuchet MS"/>
                <a:cs typeface="Trebuchet MS"/>
              </a:rPr>
              <a:t>l  </a:t>
            </a:r>
            <a:r>
              <a:rPr lang="en-US" sz="2400" spc="-10" dirty="0">
                <a:solidFill>
                  <a:schemeClr val="bg1"/>
                </a:solidFill>
                <a:latin typeface="Trebuchet MS"/>
                <a:cs typeface="Trebuchet MS"/>
              </a:rPr>
              <a:t>Probability</a:t>
            </a:r>
            <a:endParaRPr lang="en-US" sz="2400" dirty="0">
              <a:solidFill>
                <a:schemeClr val="bg1"/>
              </a:solidFill>
              <a:latin typeface="Trebuchet MS"/>
              <a:cs typeface="Trebuchet MS"/>
            </a:endParaRPr>
          </a:p>
        </p:txBody>
      </p:sp>
      <p:grpSp>
        <p:nvGrpSpPr>
          <p:cNvPr id="11" name="Group 10">
            <a:extLst>
              <a:ext uri="{FF2B5EF4-FFF2-40B4-BE49-F238E27FC236}">
                <a16:creationId xmlns:a16="http://schemas.microsoft.com/office/drawing/2014/main" id="{4F9D02F6-CAE5-4BE7-B395-02F74A06B4C3}"/>
              </a:ext>
            </a:extLst>
          </p:cNvPr>
          <p:cNvGrpSpPr/>
          <p:nvPr/>
        </p:nvGrpSpPr>
        <p:grpSpPr>
          <a:xfrm>
            <a:off x="7523894" y="2948662"/>
            <a:ext cx="3839802" cy="716554"/>
            <a:chOff x="7897368" y="3615309"/>
            <a:chExt cx="1423035" cy="107795"/>
          </a:xfrm>
        </p:grpSpPr>
        <p:sp>
          <p:nvSpPr>
            <p:cNvPr id="6" name="object 26"/>
            <p:cNvSpPr txBox="1"/>
            <p:nvPr/>
          </p:nvSpPr>
          <p:spPr>
            <a:xfrm>
              <a:off x="7897368" y="3615309"/>
              <a:ext cx="1423035" cy="66750"/>
            </a:xfrm>
            <a:prstGeom prst="rect">
              <a:avLst/>
            </a:prstGeom>
          </p:spPr>
          <p:txBody>
            <a:bodyPr vert="horz" wrap="square" lIns="0" tIns="12700" rIns="0" bIns="0" rtlCol="0">
              <a:spAutoFit/>
            </a:bodyPr>
            <a:lstStyle/>
            <a:p>
              <a:pPr>
                <a:lnSpc>
                  <a:spcPct val="100000"/>
                </a:lnSpc>
                <a:spcBef>
                  <a:spcPts val="100"/>
                </a:spcBef>
              </a:pPr>
              <a:r>
                <a:rPr sz="2800" b="1" dirty="0">
                  <a:latin typeface="Trebuchet MS"/>
                  <a:cs typeface="Trebuchet MS"/>
                </a:rPr>
                <a:t>P(B|A) =</a:t>
              </a:r>
              <a:r>
                <a:rPr sz="2800" b="1" spc="340" dirty="0">
                  <a:latin typeface="Trebuchet MS"/>
                  <a:cs typeface="Trebuchet MS"/>
                </a:rPr>
                <a:t> </a:t>
              </a:r>
              <a:r>
                <a:rPr sz="4000" b="1" u="sng" baseline="33730" dirty="0">
                  <a:uFill>
                    <a:solidFill>
                      <a:srgbClr val="000000"/>
                    </a:solidFill>
                  </a:uFill>
                  <a:latin typeface="Trebuchet MS"/>
                  <a:cs typeface="Trebuchet MS"/>
                </a:rPr>
                <a:t>P(A</a:t>
              </a:r>
              <a:r>
                <a:rPr sz="4000" b="1" u="sng" baseline="33730" dirty="0">
                  <a:uFill>
                    <a:solidFill>
                      <a:srgbClr val="000000"/>
                    </a:solidFill>
                  </a:uFill>
                  <a:latin typeface="Arial"/>
                  <a:cs typeface="Arial"/>
                </a:rPr>
                <a:t>∩</a:t>
              </a:r>
              <a:r>
                <a:rPr sz="4000" b="1" u="sng" baseline="33730" dirty="0">
                  <a:uFill>
                    <a:solidFill>
                      <a:srgbClr val="000000"/>
                    </a:solidFill>
                  </a:uFill>
                  <a:latin typeface="Trebuchet MS"/>
                  <a:cs typeface="Trebuchet MS"/>
                </a:rPr>
                <a:t>B)</a:t>
              </a:r>
              <a:endParaRPr sz="4000" baseline="33730" dirty="0">
                <a:latin typeface="Trebuchet MS"/>
                <a:cs typeface="Trebuchet MS"/>
              </a:endParaRPr>
            </a:p>
          </p:txBody>
        </p:sp>
        <p:sp>
          <p:nvSpPr>
            <p:cNvPr id="8" name="object 27"/>
            <p:cNvSpPr txBox="1"/>
            <p:nvPr/>
          </p:nvSpPr>
          <p:spPr>
            <a:xfrm>
              <a:off x="8539603" y="3656354"/>
              <a:ext cx="361950" cy="66750"/>
            </a:xfrm>
            <a:prstGeom prst="rect">
              <a:avLst/>
            </a:prstGeom>
          </p:spPr>
          <p:txBody>
            <a:bodyPr vert="horz" wrap="square" lIns="0" tIns="12700" rIns="0" bIns="0" rtlCol="0">
              <a:spAutoFit/>
            </a:bodyPr>
            <a:lstStyle/>
            <a:p>
              <a:pPr>
                <a:lnSpc>
                  <a:spcPct val="100000"/>
                </a:lnSpc>
                <a:spcBef>
                  <a:spcPts val="100"/>
                </a:spcBef>
              </a:pPr>
              <a:r>
                <a:rPr sz="2800" b="1" dirty="0">
                  <a:latin typeface="Trebuchet MS"/>
                  <a:cs typeface="Trebuchet MS"/>
                </a:rPr>
                <a:t>P(</a:t>
              </a:r>
              <a:r>
                <a:rPr sz="2800" b="1" spc="-5" dirty="0">
                  <a:latin typeface="Trebuchet MS"/>
                  <a:cs typeface="Trebuchet MS"/>
                </a:rPr>
                <a:t>A)</a:t>
              </a:r>
              <a:endParaRPr sz="2800" dirty="0">
                <a:latin typeface="Trebuchet MS"/>
                <a:cs typeface="Trebuchet MS"/>
              </a:endParaRPr>
            </a:p>
          </p:txBody>
        </p:sp>
      </p:grpSp>
      <p:sp>
        <p:nvSpPr>
          <p:cNvPr id="9" name="object 28"/>
          <p:cNvSpPr txBox="1"/>
          <p:nvPr/>
        </p:nvSpPr>
        <p:spPr>
          <a:xfrm>
            <a:off x="7523894" y="3938058"/>
            <a:ext cx="5362720" cy="887422"/>
          </a:xfrm>
          <a:prstGeom prst="rect">
            <a:avLst/>
          </a:prstGeom>
        </p:spPr>
        <p:txBody>
          <a:bodyPr vert="horz" wrap="square" lIns="0" tIns="12700" rIns="0" bIns="0" rtlCol="0">
            <a:spAutoFit/>
          </a:bodyPr>
          <a:lstStyle/>
          <a:p>
            <a:pPr>
              <a:lnSpc>
                <a:spcPct val="100000"/>
              </a:lnSpc>
              <a:spcBef>
                <a:spcPts val="100"/>
              </a:spcBef>
            </a:pPr>
            <a:r>
              <a:rPr lang="en-IN" sz="2800" b="1" spc="-5" dirty="0">
                <a:latin typeface="Trebuchet MS"/>
                <a:cs typeface="Trebuchet MS"/>
              </a:rPr>
              <a:t>		</a:t>
            </a:r>
            <a:r>
              <a:rPr sz="2800" b="1" spc="-5" dirty="0">
                <a:latin typeface="Trebuchet MS"/>
                <a:cs typeface="Trebuchet MS"/>
              </a:rPr>
              <a:t>or </a:t>
            </a:r>
            <a:endParaRPr lang="en-IN" sz="2800" b="1" spc="-5" dirty="0">
              <a:latin typeface="Trebuchet MS"/>
              <a:cs typeface="Trebuchet MS"/>
            </a:endParaRPr>
          </a:p>
          <a:p>
            <a:pPr>
              <a:lnSpc>
                <a:spcPct val="100000"/>
              </a:lnSpc>
              <a:spcBef>
                <a:spcPts val="100"/>
              </a:spcBef>
            </a:pPr>
            <a:r>
              <a:rPr sz="2800" b="1" dirty="0">
                <a:latin typeface="Trebuchet MS"/>
                <a:cs typeface="Trebuchet MS"/>
              </a:rPr>
              <a:t>P(A</a:t>
            </a:r>
            <a:r>
              <a:rPr sz="2800" b="1" dirty="0">
                <a:latin typeface="Arial"/>
                <a:cs typeface="Arial"/>
              </a:rPr>
              <a:t>∩</a:t>
            </a:r>
            <a:r>
              <a:rPr sz="2800" b="1" dirty="0">
                <a:latin typeface="Trebuchet MS"/>
                <a:cs typeface="Trebuchet MS"/>
              </a:rPr>
              <a:t>B) =</a:t>
            </a:r>
            <a:r>
              <a:rPr sz="2800" b="1" spc="-45" dirty="0">
                <a:latin typeface="Trebuchet MS"/>
                <a:cs typeface="Trebuchet MS"/>
              </a:rPr>
              <a:t> </a:t>
            </a:r>
            <a:r>
              <a:rPr sz="2800" b="1" spc="-5" dirty="0">
                <a:latin typeface="Trebuchet MS"/>
                <a:cs typeface="Trebuchet MS"/>
              </a:rPr>
              <a:t>P(A)</a:t>
            </a:r>
            <a:r>
              <a:rPr lang="en-IN" sz="2800" b="1" spc="-5" dirty="0">
                <a:latin typeface="Trebuchet MS"/>
                <a:cs typeface="Trebuchet MS"/>
              </a:rPr>
              <a:t>*</a:t>
            </a:r>
            <a:r>
              <a:rPr sz="2800" b="1" spc="-5" dirty="0">
                <a:latin typeface="Trebuchet MS"/>
                <a:cs typeface="Trebuchet MS"/>
              </a:rPr>
              <a:t>P(B|A)</a:t>
            </a:r>
            <a:endParaRPr sz="2800" dirty="0">
              <a:latin typeface="Trebuchet MS"/>
              <a:cs typeface="Trebuchet MS"/>
            </a:endParaRPr>
          </a:p>
        </p:txBody>
      </p:sp>
      <p:sp>
        <p:nvSpPr>
          <p:cNvPr id="5" name="TextBox 4">
            <a:extLst>
              <a:ext uri="{FF2B5EF4-FFF2-40B4-BE49-F238E27FC236}">
                <a16:creationId xmlns:a16="http://schemas.microsoft.com/office/drawing/2014/main" id="{68FFBB14-B5DD-4445-B912-901A3AC2DB55}"/>
              </a:ext>
            </a:extLst>
          </p:cNvPr>
          <p:cNvSpPr txBox="1"/>
          <p:nvPr/>
        </p:nvSpPr>
        <p:spPr>
          <a:xfrm>
            <a:off x="301239" y="4686147"/>
            <a:ext cx="11635837" cy="1477328"/>
          </a:xfrm>
          <a:prstGeom prst="rect">
            <a:avLst/>
          </a:prstGeom>
          <a:noFill/>
        </p:spPr>
        <p:txBody>
          <a:bodyPr wrap="square" rtlCol="0">
            <a:spAutoFit/>
          </a:bodyPr>
          <a:lstStyle/>
          <a:p>
            <a:endParaRPr lang="en-US" dirty="0"/>
          </a:p>
          <a:p>
            <a:r>
              <a:rPr lang="en-US" dirty="0"/>
              <a:t>Conditional Probability</a:t>
            </a:r>
          </a:p>
          <a:p>
            <a:r>
              <a:rPr lang="en-US" dirty="0"/>
              <a:t>P(B|A)=(P(A and B)/P(A) --&gt; </a:t>
            </a:r>
          </a:p>
          <a:p>
            <a:r>
              <a:rPr lang="en-US" dirty="0"/>
              <a:t>Probability of </a:t>
            </a:r>
            <a:r>
              <a:rPr lang="en-US" b="1" dirty="0"/>
              <a:t>B</a:t>
            </a:r>
            <a:r>
              <a:rPr lang="en-US" dirty="0"/>
              <a:t> occurring Given(|) </a:t>
            </a:r>
            <a:r>
              <a:rPr lang="en-US" b="1" dirty="0"/>
              <a:t>A</a:t>
            </a:r>
            <a:r>
              <a:rPr lang="en-US" dirty="0"/>
              <a:t> has occurred = Probability of A and B/Probability of A</a:t>
            </a:r>
          </a:p>
          <a:p>
            <a:endParaRPr lang="en-IN" dirty="0"/>
          </a:p>
        </p:txBody>
      </p:sp>
    </p:spTree>
    <p:extLst>
      <p:ext uri="{BB962C8B-B14F-4D97-AF65-F5344CB8AC3E}">
        <p14:creationId xmlns:p14="http://schemas.microsoft.com/office/powerpoint/2010/main" val="355520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CONDITIONAL PROBABILITY</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701" y="2133600"/>
            <a:ext cx="9284735" cy="2971800"/>
          </a:xfrm>
        </p:spPr>
      </p:pic>
      <p:sp>
        <p:nvSpPr>
          <p:cNvPr id="4" name="Slide Number Placeholder 2"/>
          <p:cNvSpPr>
            <a:spLocks noGrp="1"/>
          </p:cNvSpPr>
          <p:nvPr>
            <p:ph type="sldNum" sz="quarter" idx="12"/>
          </p:nvPr>
        </p:nvSpPr>
        <p:spPr>
          <a:xfrm>
            <a:off x="11165532" y="6455741"/>
            <a:ext cx="382798" cy="187367"/>
          </a:xfrm>
        </p:spPr>
        <p:txBody>
          <a:bodyPr/>
          <a:lstStyle/>
          <a:p>
            <a:fld id="{B6F15528-21DE-4FAA-801E-634DDDAF4B2B}" type="slidenum">
              <a:rPr lang="en-IN" smtClean="0">
                <a:solidFill>
                  <a:prstClr val="white"/>
                </a:solidFill>
              </a:rPr>
              <a:pPr/>
              <a:t>29</a:t>
            </a:fld>
            <a:endParaRPr lang="en-IN" dirty="0">
              <a:solidFill>
                <a:prstClr val="whit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Range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9081" y="2039115"/>
            <a:ext cx="9985248" cy="3413760"/>
          </a:xfrm>
        </p:spPr>
      </p:pic>
      <p:sp>
        <p:nvSpPr>
          <p:cNvPr id="8" name="TextBox 7"/>
          <p:cNvSpPr txBox="1"/>
          <p:nvPr/>
        </p:nvSpPr>
        <p:spPr>
          <a:xfrm>
            <a:off x="1043940" y="1524001"/>
            <a:ext cx="9707880" cy="707886"/>
          </a:xfrm>
          <a:prstGeom prst="rect">
            <a:avLst/>
          </a:prstGeom>
          <a:noFill/>
        </p:spPr>
        <p:txBody>
          <a:bodyPr wrap="square" rtlCol="0">
            <a:spAutoFit/>
          </a:bodyPr>
          <a:lstStyle/>
          <a:p>
            <a:pPr lvl="0"/>
            <a:r>
              <a:rPr lang="en-US" sz="2000" b="1" dirty="0">
                <a:solidFill>
                  <a:prstClr val="black"/>
                </a:solidFill>
              </a:rPr>
              <a:t>Probability</a:t>
            </a:r>
            <a:r>
              <a:rPr lang="en-US" sz="2000" dirty="0">
                <a:solidFill>
                  <a:prstClr val="black"/>
                </a:solidFill>
              </a:rPr>
              <a:t> is a numerical description of how likely an event is to occur. Probability is a number between 0 and 1.</a:t>
            </a:r>
          </a:p>
        </p:txBody>
      </p:sp>
      <p:sp>
        <p:nvSpPr>
          <p:cNvPr id="7" name="Slide Number Placeholder 2"/>
          <p:cNvSpPr>
            <a:spLocks noGrp="1"/>
          </p:cNvSpPr>
          <p:nvPr>
            <p:ph type="sldNum" sz="quarter" idx="12"/>
          </p:nvPr>
        </p:nvSpPr>
        <p:spPr>
          <a:xfrm>
            <a:off x="11186160" y="6477000"/>
            <a:ext cx="396240" cy="152400"/>
          </a:xfrm>
        </p:spPr>
        <p:txBody>
          <a:bodyPr/>
          <a:lstStyle/>
          <a:p>
            <a:fld id="{B6F15528-21DE-4FAA-801E-634DDDAF4B2B}" type="slidenum">
              <a:rPr lang="en-IN" smtClean="0"/>
              <a:pPr/>
              <a:t>3</a:t>
            </a:fld>
            <a:endParaRPr lang="en-IN" dirty="0"/>
          </a:p>
        </p:txBody>
      </p:sp>
    </p:spTree>
    <p:extLst>
      <p:ext uri="{BB962C8B-B14F-4D97-AF65-F5344CB8AC3E}">
        <p14:creationId xmlns:p14="http://schemas.microsoft.com/office/powerpoint/2010/main" val="667369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BAYES THEOREUM</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30</a:t>
            </a:fld>
            <a:endParaRPr lang="en-IN">
              <a:solidFill>
                <a:prstClr val="white"/>
              </a:solidFill>
            </a:endParaRPr>
          </a:p>
        </p:txBody>
      </p:sp>
      <p:sp>
        <p:nvSpPr>
          <p:cNvPr id="10" name="object 25"/>
          <p:cNvSpPr/>
          <p:nvPr/>
        </p:nvSpPr>
        <p:spPr>
          <a:xfrm>
            <a:off x="5608340" y="2252414"/>
            <a:ext cx="5755356" cy="1592568"/>
          </a:xfrm>
          <a:prstGeom prst="rect">
            <a:avLst/>
          </a:prstGeom>
          <a:blipFill>
            <a:blip r:embed="rId2" cstate="print"/>
            <a:stretch>
              <a:fillRect/>
            </a:stretch>
          </a:blipFill>
        </p:spPr>
        <p:txBody>
          <a:bodyPr wrap="square" lIns="0" tIns="0" rIns="0" bIns="0" rtlCol="0"/>
          <a:lstStyle/>
          <a:p>
            <a:endParaRPr/>
          </a:p>
        </p:txBody>
      </p:sp>
      <p:sp>
        <p:nvSpPr>
          <p:cNvPr id="11" name="object 26"/>
          <p:cNvSpPr/>
          <p:nvPr/>
        </p:nvSpPr>
        <p:spPr>
          <a:xfrm>
            <a:off x="5723380" y="4336257"/>
            <a:ext cx="4572410" cy="594182"/>
          </a:xfrm>
          <a:prstGeom prst="rect">
            <a:avLst/>
          </a:prstGeom>
          <a:blipFill>
            <a:blip r:embed="rId3" cstate="print"/>
            <a:stretch>
              <a:fillRect/>
            </a:stretch>
          </a:blipFill>
        </p:spPr>
        <p:txBody>
          <a:bodyPr wrap="square" lIns="0" tIns="0" rIns="0" bIns="0" rtlCol="0"/>
          <a:lstStyle/>
          <a:p>
            <a:endParaRPr/>
          </a:p>
        </p:txBody>
      </p:sp>
      <p:sp>
        <p:nvSpPr>
          <p:cNvPr id="12" name="object 27"/>
          <p:cNvSpPr/>
          <p:nvPr/>
        </p:nvSpPr>
        <p:spPr>
          <a:xfrm>
            <a:off x="7508051" y="5181777"/>
            <a:ext cx="2787739" cy="594182"/>
          </a:xfrm>
          <a:prstGeom prst="rect">
            <a:avLst/>
          </a:prstGeom>
          <a:blipFill>
            <a:blip r:embed="rId4"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5E87B401-FF8C-44AA-97BD-11AFC7AE084F}"/>
              </a:ext>
            </a:extLst>
          </p:cNvPr>
          <p:cNvSpPr txBox="1"/>
          <p:nvPr/>
        </p:nvSpPr>
        <p:spPr>
          <a:xfrm>
            <a:off x="1949973" y="3937627"/>
            <a:ext cx="6196500" cy="369332"/>
          </a:xfrm>
          <a:prstGeom prst="rect">
            <a:avLst/>
          </a:prstGeom>
          <a:noFill/>
        </p:spPr>
        <p:txBody>
          <a:bodyPr wrap="square" rtlCol="0">
            <a:spAutoFit/>
          </a:bodyPr>
          <a:lstStyle/>
          <a:p>
            <a:r>
              <a:rPr lang="en-IN" dirty="0"/>
              <a:t>(A given B ) EQUAL (B given A) then it is BAYES THEOREUM</a:t>
            </a:r>
          </a:p>
        </p:txBody>
      </p:sp>
      <p:sp>
        <p:nvSpPr>
          <p:cNvPr id="9" name="TextBox 8">
            <a:extLst>
              <a:ext uri="{FF2B5EF4-FFF2-40B4-BE49-F238E27FC236}">
                <a16:creationId xmlns:a16="http://schemas.microsoft.com/office/drawing/2014/main" id="{094F7DB0-CBDE-404E-91BF-3254BB32444E}"/>
              </a:ext>
            </a:extLst>
          </p:cNvPr>
          <p:cNvSpPr txBox="1"/>
          <p:nvPr/>
        </p:nvSpPr>
        <p:spPr>
          <a:xfrm>
            <a:off x="2725827" y="1683767"/>
            <a:ext cx="4037054" cy="369332"/>
          </a:xfrm>
          <a:prstGeom prst="rect">
            <a:avLst/>
          </a:prstGeom>
          <a:noFill/>
        </p:spPr>
        <p:txBody>
          <a:bodyPr wrap="square" rtlCol="0">
            <a:spAutoFit/>
          </a:bodyPr>
          <a:lstStyle/>
          <a:p>
            <a:r>
              <a:rPr lang="en-IN" dirty="0"/>
              <a:t>(A given B )NOT EQUAL (B given A)</a:t>
            </a:r>
          </a:p>
        </p:txBody>
      </p:sp>
      <p:sp>
        <p:nvSpPr>
          <p:cNvPr id="13" name="TextBox 12">
            <a:extLst>
              <a:ext uri="{FF2B5EF4-FFF2-40B4-BE49-F238E27FC236}">
                <a16:creationId xmlns:a16="http://schemas.microsoft.com/office/drawing/2014/main" id="{3F4FE038-C97A-4EB3-8031-C1ABABFE7667}"/>
              </a:ext>
            </a:extLst>
          </p:cNvPr>
          <p:cNvSpPr txBox="1"/>
          <p:nvPr/>
        </p:nvSpPr>
        <p:spPr>
          <a:xfrm>
            <a:off x="1896210" y="5775959"/>
            <a:ext cx="6950187" cy="369332"/>
          </a:xfrm>
          <a:prstGeom prst="rect">
            <a:avLst/>
          </a:prstGeom>
          <a:noFill/>
        </p:spPr>
        <p:txBody>
          <a:bodyPr wrap="square" rtlCol="0">
            <a:spAutoFit/>
          </a:bodyPr>
          <a:lstStyle/>
          <a:p>
            <a:r>
              <a:rPr lang="en-IN" dirty="0"/>
              <a:t>(A given B ) EQUAL (B given A), however final values will not be equal </a:t>
            </a:r>
          </a:p>
        </p:txBody>
      </p:sp>
    </p:spTree>
    <p:extLst>
      <p:ext uri="{BB962C8B-B14F-4D97-AF65-F5344CB8AC3E}">
        <p14:creationId xmlns:p14="http://schemas.microsoft.com/office/powerpoint/2010/main" val="449586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BAYES THEOREUM</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31</a:t>
            </a:fld>
            <a:endParaRPr lang="en-IN">
              <a:solidFill>
                <a:prstClr val="white"/>
              </a:solidFill>
            </a:endParaRPr>
          </a:p>
        </p:txBody>
      </p:sp>
      <p:sp>
        <p:nvSpPr>
          <p:cNvPr id="11" name="object 26"/>
          <p:cNvSpPr/>
          <p:nvPr/>
        </p:nvSpPr>
        <p:spPr>
          <a:xfrm>
            <a:off x="2389976" y="2407704"/>
            <a:ext cx="4572410" cy="594182"/>
          </a:xfrm>
          <a:prstGeom prst="rect">
            <a:avLst/>
          </a:prstGeom>
          <a:blipFill>
            <a:blip r:embed="rId2" cstate="print"/>
            <a:stretch>
              <a:fillRect/>
            </a:stretch>
          </a:blipFill>
        </p:spPr>
        <p:txBody>
          <a:bodyPr wrap="square" lIns="0" tIns="0" rIns="0" bIns="0" rtlCol="0"/>
          <a:lstStyle/>
          <a:p>
            <a:endParaRPr dirty="0"/>
          </a:p>
        </p:txBody>
      </p:sp>
      <p:sp>
        <p:nvSpPr>
          <p:cNvPr id="12" name="object 27"/>
          <p:cNvSpPr/>
          <p:nvPr/>
        </p:nvSpPr>
        <p:spPr>
          <a:xfrm>
            <a:off x="4174647" y="3253224"/>
            <a:ext cx="2787739" cy="594182"/>
          </a:xfrm>
          <a:prstGeom prst="rect">
            <a:avLst/>
          </a:prstGeom>
          <a:blipFill>
            <a:blip r:embed="rId3" cstate="print"/>
            <a:stretch>
              <a:fillRect/>
            </a:stretch>
          </a:blipFill>
        </p:spPr>
        <p:txBody>
          <a:bodyPr wrap="square" lIns="0" tIns="0" rIns="0" bIns="0" rtlCol="0"/>
          <a:lstStyle/>
          <a:p>
            <a:endParaRPr/>
          </a:p>
        </p:txBody>
      </p:sp>
      <p:sp>
        <p:nvSpPr>
          <p:cNvPr id="14" name="TextBox 13">
            <a:extLst>
              <a:ext uri="{FF2B5EF4-FFF2-40B4-BE49-F238E27FC236}">
                <a16:creationId xmlns:a16="http://schemas.microsoft.com/office/drawing/2014/main" id="{8F5F9174-5777-4238-AF41-9FF56D691638}"/>
              </a:ext>
            </a:extLst>
          </p:cNvPr>
          <p:cNvSpPr txBox="1"/>
          <p:nvPr/>
        </p:nvSpPr>
        <p:spPr>
          <a:xfrm>
            <a:off x="348134" y="4374233"/>
            <a:ext cx="11635837" cy="1477328"/>
          </a:xfrm>
          <a:prstGeom prst="rect">
            <a:avLst/>
          </a:prstGeom>
          <a:noFill/>
        </p:spPr>
        <p:txBody>
          <a:bodyPr wrap="square" rtlCol="0">
            <a:spAutoFit/>
          </a:bodyPr>
          <a:lstStyle/>
          <a:p>
            <a:r>
              <a:rPr lang="en-US" dirty="0"/>
              <a:t>Bayes Theorem that is derived from Conditional Probability</a:t>
            </a:r>
          </a:p>
          <a:p>
            <a:r>
              <a:rPr lang="en-US" dirty="0"/>
              <a:t>P(A|B)=(P(A)*P(B|A))/P(B) --&gt; </a:t>
            </a:r>
          </a:p>
          <a:p>
            <a:r>
              <a:rPr lang="en-US" dirty="0"/>
              <a:t>Probability of A occurring provided B has already occurred = Probability of A * Probability of B when A has occurred/Probability of B</a:t>
            </a:r>
          </a:p>
          <a:p>
            <a:endParaRPr lang="en-IN" dirty="0"/>
          </a:p>
        </p:txBody>
      </p:sp>
    </p:spTree>
    <p:extLst>
      <p:ext uri="{BB962C8B-B14F-4D97-AF65-F5344CB8AC3E}">
        <p14:creationId xmlns:p14="http://schemas.microsoft.com/office/powerpoint/2010/main" val="1753640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47F6-8D87-4FCC-85C3-C57FD6190712}"/>
              </a:ext>
            </a:extLst>
          </p:cNvPr>
          <p:cNvSpPr>
            <a:spLocks noGrp="1"/>
          </p:cNvSpPr>
          <p:nvPr>
            <p:ph type="title"/>
          </p:nvPr>
        </p:nvSpPr>
        <p:spPr/>
        <p:txBody>
          <a:bodyPr/>
          <a:lstStyle/>
          <a:p>
            <a:r>
              <a:rPr lang="en-IN" dirty="0"/>
              <a:t>Conditional Probability	</a:t>
            </a:r>
          </a:p>
        </p:txBody>
      </p:sp>
      <p:sp>
        <p:nvSpPr>
          <p:cNvPr id="3" name="Slide Number Placeholder 2">
            <a:extLst>
              <a:ext uri="{FF2B5EF4-FFF2-40B4-BE49-F238E27FC236}">
                <a16:creationId xmlns:a16="http://schemas.microsoft.com/office/drawing/2014/main" id="{386844EE-001B-49D5-BF70-08DAB288F287}"/>
              </a:ext>
            </a:extLst>
          </p:cNvPr>
          <p:cNvSpPr>
            <a:spLocks noGrp="1"/>
          </p:cNvSpPr>
          <p:nvPr>
            <p:ph type="sldNum" sz="quarter" idx="12"/>
          </p:nvPr>
        </p:nvSpPr>
        <p:spPr/>
        <p:txBody>
          <a:bodyPr/>
          <a:lstStyle/>
          <a:p>
            <a:fld id="{3806A1B9-C05C-4D1B-B573-5151164C4580}" type="slidenum">
              <a:rPr lang="en-US" smtClean="0"/>
              <a:pPr/>
              <a:t>32</a:t>
            </a:fld>
            <a:endParaRPr lang="en-US"/>
          </a:p>
        </p:txBody>
      </p:sp>
      <p:sp>
        <p:nvSpPr>
          <p:cNvPr id="8" name="Content Placeholder 7">
            <a:extLst>
              <a:ext uri="{FF2B5EF4-FFF2-40B4-BE49-F238E27FC236}">
                <a16:creationId xmlns:a16="http://schemas.microsoft.com/office/drawing/2014/main" id="{6CB45E21-37DB-4252-889B-EB8F571FF58F}"/>
              </a:ext>
            </a:extLst>
          </p:cNvPr>
          <p:cNvSpPr>
            <a:spLocks noGrp="1"/>
          </p:cNvSpPr>
          <p:nvPr>
            <p:ph idx="1"/>
          </p:nvPr>
        </p:nvSpPr>
        <p:spPr/>
        <p:txBody>
          <a:bodyPr>
            <a:normAutofit fontScale="77500" lnSpcReduction="20000"/>
          </a:bodyPr>
          <a:lstStyle/>
          <a:p>
            <a:pPr marL="0" indent="0">
              <a:buNone/>
            </a:pPr>
            <a:r>
              <a:rPr lang="en-US" dirty="0"/>
              <a:t>P(A|B)=P(A intersection B)/P(B) --&gt; </a:t>
            </a:r>
          </a:p>
          <a:p>
            <a:pPr marL="0" indent="0">
              <a:buNone/>
            </a:pPr>
            <a:endParaRPr lang="en-US" dirty="0"/>
          </a:p>
          <a:p>
            <a:pPr marL="0" indent="0">
              <a:buNone/>
            </a:pPr>
            <a:r>
              <a:rPr lang="en-US" dirty="0"/>
              <a:t>Probability of A occurring provided B has already occurred = </a:t>
            </a:r>
          </a:p>
          <a:p>
            <a:pPr marL="0" indent="0">
              <a:buNone/>
            </a:pPr>
            <a:r>
              <a:rPr lang="en-US" dirty="0"/>
              <a:t>Probability of A * Probability of B when A has occurred/Probability of B							</a:t>
            </a:r>
          </a:p>
          <a:p>
            <a:pPr marL="0" indent="0">
              <a:buNone/>
            </a:pPr>
            <a:endParaRPr lang="en-US" dirty="0"/>
          </a:p>
          <a:p>
            <a:pPr marL="0" indent="0">
              <a:buNone/>
            </a:pPr>
            <a:r>
              <a:rPr lang="en-US" dirty="0"/>
              <a:t>We have a show that has USED cars SHOWROOM					</a:t>
            </a:r>
          </a:p>
          <a:p>
            <a:pPr marL="0" indent="0">
              <a:buNone/>
            </a:pPr>
            <a:r>
              <a:rPr lang="en-US" dirty="0"/>
              <a:t>70% of the Cars have A/C(Air Conditions)							</a:t>
            </a:r>
          </a:p>
          <a:p>
            <a:pPr marL="0" indent="0">
              <a:buNone/>
            </a:pPr>
            <a:r>
              <a:rPr lang="en-US" dirty="0"/>
              <a:t>40% of the cards have CD players							</a:t>
            </a:r>
          </a:p>
          <a:p>
            <a:pPr marL="0" indent="0">
              <a:buNone/>
            </a:pPr>
            <a:r>
              <a:rPr lang="en-US" dirty="0"/>
              <a:t>20 % of the Cars have BOTH ( A/C and CD Players)							</a:t>
            </a:r>
          </a:p>
          <a:p>
            <a:pPr marL="0" indent="0">
              <a:buNone/>
            </a:pPr>
            <a:r>
              <a:rPr lang="en-US" dirty="0"/>
              <a:t>							</a:t>
            </a:r>
          </a:p>
          <a:p>
            <a:pPr marL="0" indent="0">
              <a:buNone/>
            </a:pPr>
            <a:r>
              <a:rPr lang="en-US" dirty="0"/>
              <a:t>What is the Probability that the car has a CD Player given it has and A/C?				P( CD | AC)	?						</a:t>
            </a:r>
          </a:p>
          <a:p>
            <a:endParaRPr lang="en-US" dirty="0"/>
          </a:p>
          <a:p>
            <a:endParaRPr lang="en-IN" dirty="0"/>
          </a:p>
        </p:txBody>
      </p:sp>
    </p:spTree>
    <p:extLst>
      <p:ext uri="{BB962C8B-B14F-4D97-AF65-F5344CB8AC3E}">
        <p14:creationId xmlns:p14="http://schemas.microsoft.com/office/powerpoint/2010/main" val="3149190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1402" y="832438"/>
            <a:ext cx="9113520" cy="830997"/>
          </a:xfrm>
          <a:prstGeom prst="rect">
            <a:avLst/>
          </a:prstGeom>
          <a:noFill/>
        </p:spPr>
        <p:txBody>
          <a:bodyPr wrap="square" rtlCol="0">
            <a:spAutoFit/>
          </a:bodyPr>
          <a:lstStyle/>
          <a:p>
            <a:r>
              <a:rPr lang="en-US" sz="2400" dirty="0"/>
              <a:t>Of the cars on a used car lot, 70% have air conditioning and  40% have CD player and 20%  of the cars have both.</a:t>
            </a:r>
          </a:p>
        </p:txBody>
      </p:sp>
      <p:sp>
        <p:nvSpPr>
          <p:cNvPr id="3" name="TextBox 2"/>
          <p:cNvSpPr txBox="1"/>
          <p:nvPr/>
        </p:nvSpPr>
        <p:spPr>
          <a:xfrm>
            <a:off x="1431403" y="4038602"/>
            <a:ext cx="9419476" cy="461665"/>
          </a:xfrm>
          <a:prstGeom prst="rect">
            <a:avLst/>
          </a:prstGeom>
          <a:noFill/>
        </p:spPr>
        <p:txBody>
          <a:bodyPr wrap="square" rtlCol="0">
            <a:spAutoFit/>
          </a:bodyPr>
          <a:lstStyle/>
          <a:p>
            <a:r>
              <a:rPr lang="en-US" sz="2400" dirty="0"/>
              <a:t>What is the probability that a car has a CD player , given that it has AC?</a:t>
            </a:r>
          </a:p>
        </p:txBody>
      </p:sp>
      <p:graphicFrame>
        <p:nvGraphicFramePr>
          <p:cNvPr id="4" name="Table 3"/>
          <p:cNvGraphicFramePr>
            <a:graphicFrameLocks noGrp="1"/>
          </p:cNvGraphicFramePr>
          <p:nvPr/>
        </p:nvGraphicFramePr>
        <p:xfrm>
          <a:off x="1611969" y="2304365"/>
          <a:ext cx="7924800" cy="149352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2179320">
                  <a:extLst>
                    <a:ext uri="{9D8B030D-6E8A-4147-A177-3AD203B41FA5}">
                      <a16:colId xmlns:a16="http://schemas.microsoft.com/office/drawing/2014/main" val="20003"/>
                    </a:ext>
                  </a:extLst>
                </a:gridCol>
              </a:tblGrid>
              <a:tr h="381000">
                <a:tc>
                  <a:txBody>
                    <a:bodyPr/>
                    <a:lstStyle/>
                    <a:p>
                      <a:pPr algn="ctr"/>
                      <a:endParaRPr lang="en-US" dirty="0"/>
                    </a:p>
                  </a:txBody>
                  <a:tcPr marL="118872" marR="118872"/>
                </a:tc>
                <a:tc>
                  <a:txBody>
                    <a:bodyPr/>
                    <a:lstStyle/>
                    <a:p>
                      <a:pPr algn="ctr"/>
                      <a:r>
                        <a:rPr lang="en-US" dirty="0"/>
                        <a:t>CD</a:t>
                      </a:r>
                    </a:p>
                  </a:txBody>
                  <a:tcPr marL="118872" marR="118872"/>
                </a:tc>
                <a:tc>
                  <a:txBody>
                    <a:bodyPr/>
                    <a:lstStyle/>
                    <a:p>
                      <a:pPr algn="ctr"/>
                      <a:r>
                        <a:rPr lang="en-US" dirty="0"/>
                        <a:t>No CD</a:t>
                      </a:r>
                    </a:p>
                  </a:txBody>
                  <a:tcPr marL="118872" marR="118872"/>
                </a:tc>
                <a:tc>
                  <a:txBody>
                    <a:bodyPr/>
                    <a:lstStyle/>
                    <a:p>
                      <a:pPr algn="ctr"/>
                      <a:r>
                        <a:rPr lang="en-US" dirty="0"/>
                        <a:t>Total</a:t>
                      </a:r>
                    </a:p>
                  </a:txBody>
                  <a:tcPr marL="118872" marR="118872"/>
                </a:tc>
                <a:extLst>
                  <a:ext uri="{0D108BD9-81ED-4DB2-BD59-A6C34878D82A}">
                    <a16:rowId xmlns:a16="http://schemas.microsoft.com/office/drawing/2014/main" val="10000"/>
                  </a:ext>
                </a:extLst>
              </a:tr>
              <a:tr h="370840">
                <a:tc>
                  <a:txBody>
                    <a:bodyPr/>
                    <a:lstStyle/>
                    <a:p>
                      <a:pPr algn="ctr"/>
                      <a:r>
                        <a:rPr lang="en-US" dirty="0"/>
                        <a:t>AC</a:t>
                      </a:r>
                    </a:p>
                  </a:txBody>
                  <a:tcPr marL="118872" marR="118872"/>
                </a:tc>
                <a:tc>
                  <a:txBody>
                    <a:bodyPr/>
                    <a:lstStyle/>
                    <a:p>
                      <a:pPr algn="ctr"/>
                      <a:r>
                        <a:rPr lang="en-US" dirty="0">
                          <a:solidFill>
                            <a:srgbClr val="0070C0"/>
                          </a:solidFill>
                        </a:rPr>
                        <a:t>0.2</a:t>
                      </a:r>
                    </a:p>
                  </a:txBody>
                  <a:tcPr marL="118872" marR="118872"/>
                </a:tc>
                <a:tc>
                  <a:txBody>
                    <a:bodyPr/>
                    <a:lstStyle/>
                    <a:p>
                      <a:pPr algn="ctr"/>
                      <a:r>
                        <a:rPr lang="en-US" dirty="0"/>
                        <a:t>0.5</a:t>
                      </a:r>
                    </a:p>
                  </a:txBody>
                  <a:tcPr marL="118872" marR="118872"/>
                </a:tc>
                <a:tc>
                  <a:txBody>
                    <a:bodyPr/>
                    <a:lstStyle/>
                    <a:p>
                      <a:pPr algn="ctr"/>
                      <a:r>
                        <a:rPr lang="en-US" dirty="0">
                          <a:solidFill>
                            <a:srgbClr val="0070C0"/>
                          </a:solidFill>
                        </a:rPr>
                        <a:t>0.7</a:t>
                      </a:r>
                    </a:p>
                  </a:txBody>
                  <a:tcPr marL="118872" marR="118872"/>
                </a:tc>
                <a:extLst>
                  <a:ext uri="{0D108BD9-81ED-4DB2-BD59-A6C34878D82A}">
                    <a16:rowId xmlns:a16="http://schemas.microsoft.com/office/drawing/2014/main" val="10001"/>
                  </a:ext>
                </a:extLst>
              </a:tr>
              <a:tr h="370840">
                <a:tc>
                  <a:txBody>
                    <a:bodyPr/>
                    <a:lstStyle/>
                    <a:p>
                      <a:pPr algn="ctr"/>
                      <a:r>
                        <a:rPr lang="en-US" dirty="0"/>
                        <a:t>No AC</a:t>
                      </a:r>
                    </a:p>
                  </a:txBody>
                  <a:tcPr marL="118872" marR="118872"/>
                </a:tc>
                <a:tc>
                  <a:txBody>
                    <a:bodyPr/>
                    <a:lstStyle/>
                    <a:p>
                      <a:pPr algn="ctr"/>
                      <a:r>
                        <a:rPr lang="en-US" dirty="0"/>
                        <a:t>0.2</a:t>
                      </a:r>
                    </a:p>
                  </a:txBody>
                  <a:tcPr marL="118872" marR="118872"/>
                </a:tc>
                <a:tc>
                  <a:txBody>
                    <a:bodyPr/>
                    <a:lstStyle/>
                    <a:p>
                      <a:pPr algn="ctr"/>
                      <a:r>
                        <a:rPr lang="en-US" dirty="0"/>
                        <a:t>0.1</a:t>
                      </a:r>
                    </a:p>
                  </a:txBody>
                  <a:tcPr marL="118872" marR="118872"/>
                </a:tc>
                <a:tc>
                  <a:txBody>
                    <a:bodyPr/>
                    <a:lstStyle/>
                    <a:p>
                      <a:pPr algn="ctr"/>
                      <a:r>
                        <a:rPr lang="en-US" dirty="0"/>
                        <a:t>0.3</a:t>
                      </a:r>
                    </a:p>
                  </a:txBody>
                  <a:tcPr marL="118872" marR="118872"/>
                </a:tc>
                <a:extLst>
                  <a:ext uri="{0D108BD9-81ED-4DB2-BD59-A6C34878D82A}">
                    <a16:rowId xmlns:a16="http://schemas.microsoft.com/office/drawing/2014/main" val="10002"/>
                  </a:ext>
                </a:extLst>
              </a:tr>
              <a:tr h="370840">
                <a:tc>
                  <a:txBody>
                    <a:bodyPr/>
                    <a:lstStyle/>
                    <a:p>
                      <a:pPr algn="ctr"/>
                      <a:r>
                        <a:rPr lang="en-US" dirty="0"/>
                        <a:t>Total</a:t>
                      </a:r>
                    </a:p>
                  </a:txBody>
                  <a:tcPr marL="118872" marR="118872"/>
                </a:tc>
                <a:tc>
                  <a:txBody>
                    <a:bodyPr/>
                    <a:lstStyle/>
                    <a:p>
                      <a:pPr algn="ctr"/>
                      <a:r>
                        <a:rPr lang="en-US" dirty="0">
                          <a:solidFill>
                            <a:srgbClr val="0070C0"/>
                          </a:solidFill>
                        </a:rPr>
                        <a:t>0.4</a:t>
                      </a:r>
                    </a:p>
                  </a:txBody>
                  <a:tcPr marL="118872" marR="118872"/>
                </a:tc>
                <a:tc>
                  <a:txBody>
                    <a:bodyPr/>
                    <a:lstStyle/>
                    <a:p>
                      <a:pPr algn="ctr"/>
                      <a:r>
                        <a:rPr lang="en-US" dirty="0"/>
                        <a:t>0.6</a:t>
                      </a:r>
                    </a:p>
                  </a:txBody>
                  <a:tcPr marL="118872" marR="118872"/>
                </a:tc>
                <a:tc>
                  <a:txBody>
                    <a:bodyPr/>
                    <a:lstStyle/>
                    <a:p>
                      <a:pPr algn="ctr"/>
                      <a:r>
                        <a:rPr lang="en-US" dirty="0"/>
                        <a:t>1.0</a:t>
                      </a:r>
                    </a:p>
                  </a:txBody>
                  <a:tcPr marL="118872" marR="118872"/>
                </a:tc>
                <a:extLst>
                  <a:ext uri="{0D108BD9-81ED-4DB2-BD59-A6C34878D82A}">
                    <a16:rowId xmlns:a16="http://schemas.microsoft.com/office/drawing/2014/main" val="10003"/>
                  </a:ext>
                </a:extLst>
              </a:tr>
            </a:tbl>
          </a:graphicData>
        </a:graphic>
      </p:graphicFrame>
      <p:cxnSp>
        <p:nvCxnSpPr>
          <p:cNvPr id="6" name="Straight Arrow Connector 5"/>
          <p:cNvCxnSpPr/>
          <p:nvPr/>
        </p:nvCxnSpPr>
        <p:spPr>
          <a:xfrm flipH="1" flipV="1">
            <a:off x="6987540" y="1219200"/>
            <a:ext cx="1188720" cy="1676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flipV="1">
            <a:off x="2628900" y="1600200"/>
            <a:ext cx="1535430" cy="19050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4610101" y="1600200"/>
            <a:ext cx="1671179" cy="11699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836421" y="4953002"/>
            <a:ext cx="4444859" cy="1015663"/>
          </a:xfrm>
          <a:prstGeom prst="rect">
            <a:avLst/>
          </a:prstGeom>
          <a:noFill/>
        </p:spPr>
        <p:txBody>
          <a:bodyPr wrap="square" rtlCol="0">
            <a:spAutoFit/>
          </a:bodyPr>
          <a:lstStyle/>
          <a:p>
            <a:r>
              <a:rPr lang="en-US" sz="2000" dirty="0"/>
              <a:t>                             P(CD and AC)</a:t>
            </a:r>
          </a:p>
          <a:p>
            <a:r>
              <a:rPr lang="en-US" sz="2000" dirty="0"/>
              <a:t>P(CD | AC)=</a:t>
            </a:r>
          </a:p>
          <a:p>
            <a:r>
              <a:rPr lang="en-US" sz="2000" dirty="0"/>
              <a:t>                                   P(AC)</a:t>
            </a:r>
          </a:p>
        </p:txBody>
      </p:sp>
      <p:cxnSp>
        <p:nvCxnSpPr>
          <p:cNvPr id="25" name="Straight Connector 24"/>
          <p:cNvCxnSpPr/>
          <p:nvPr/>
        </p:nvCxnSpPr>
        <p:spPr>
          <a:xfrm>
            <a:off x="3719815" y="5460831"/>
            <a:ext cx="2368664" cy="0"/>
          </a:xfrm>
          <a:prstGeom prst="line">
            <a:avLst/>
          </a:prstGeom>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6281280" y="5230357"/>
            <a:ext cx="2074607" cy="400110"/>
          </a:xfrm>
          <a:prstGeom prst="rect">
            <a:avLst/>
          </a:prstGeom>
          <a:noFill/>
        </p:spPr>
        <p:txBody>
          <a:bodyPr wrap="none" rtlCol="0">
            <a:spAutoFit/>
          </a:bodyPr>
          <a:lstStyle/>
          <a:p>
            <a:r>
              <a:rPr lang="en-US" sz="2000" dirty="0"/>
              <a:t>=0.2/0.7   =0.2857</a:t>
            </a:r>
          </a:p>
        </p:txBody>
      </p:sp>
      <p:cxnSp>
        <p:nvCxnSpPr>
          <p:cNvPr id="35" name="Straight Arrow Connector 34"/>
          <p:cNvCxnSpPr/>
          <p:nvPr/>
        </p:nvCxnSpPr>
        <p:spPr>
          <a:xfrm flipH="1" flipV="1">
            <a:off x="4709160" y="2971800"/>
            <a:ext cx="1981200" cy="225855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flipV="1">
            <a:off x="7284720" y="2971800"/>
            <a:ext cx="891540" cy="225855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2" name="Title 1"/>
          <p:cNvSpPr>
            <a:spLocks noGrp="1"/>
          </p:cNvSpPr>
          <p:nvPr>
            <p:ph type="title"/>
          </p:nvPr>
        </p:nvSpPr>
        <p:spPr>
          <a:xfrm>
            <a:off x="375285" y="246623"/>
            <a:ext cx="11292840" cy="585815"/>
          </a:xfrm>
        </p:spPr>
        <p:txBody>
          <a:bodyPr/>
          <a:lstStyle/>
          <a:p>
            <a:r>
              <a:rPr lang="en-US" b="1" dirty="0"/>
              <a:t>CONDITIONAL PROBABILITY</a:t>
            </a:r>
            <a:endParaRPr lang="en-US" dirty="0"/>
          </a:p>
        </p:txBody>
      </p:sp>
      <p:sp>
        <p:nvSpPr>
          <p:cNvPr id="14" name="Slide Number Placeholder 2"/>
          <p:cNvSpPr>
            <a:spLocks noGrp="1"/>
          </p:cNvSpPr>
          <p:nvPr>
            <p:ph type="sldNum" sz="quarter" idx="12"/>
          </p:nvPr>
        </p:nvSpPr>
        <p:spPr>
          <a:xfrm>
            <a:off x="11165532" y="6455741"/>
            <a:ext cx="382798" cy="187367"/>
          </a:xfrm>
        </p:spPr>
        <p:txBody>
          <a:bodyPr/>
          <a:lstStyle/>
          <a:p>
            <a:fld id="{B6F15528-21DE-4FAA-801E-634DDDAF4B2B}" type="slidenum">
              <a:rPr lang="en-IN" smtClean="0">
                <a:solidFill>
                  <a:prstClr val="white"/>
                </a:solidFill>
              </a:rPr>
              <a:pPr/>
              <a:t>33</a:t>
            </a:fld>
            <a:endParaRPr lang="en-IN" dirty="0">
              <a:solidFill>
                <a:prstClr val="white"/>
              </a:solidFill>
            </a:endParaRPr>
          </a:p>
        </p:txBody>
      </p:sp>
    </p:spTree>
    <p:extLst>
      <p:ext uri="{BB962C8B-B14F-4D97-AF65-F5344CB8AC3E}">
        <p14:creationId xmlns:p14="http://schemas.microsoft.com/office/powerpoint/2010/main" val="384209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424" y="3682576"/>
            <a:ext cx="7250551" cy="904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8446426" y="2939534"/>
            <a:ext cx="545174" cy="75544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7495068" y="2282260"/>
            <a:ext cx="3863339" cy="646331"/>
          </a:xfrm>
          <a:prstGeom prst="rect">
            <a:avLst/>
          </a:prstGeom>
          <a:noFill/>
        </p:spPr>
        <p:txBody>
          <a:bodyPr wrap="square" rtlCol="0">
            <a:spAutoFit/>
          </a:bodyPr>
          <a:lstStyle/>
          <a:p>
            <a:r>
              <a:rPr lang="en-US" dirty="0"/>
              <a:t>Probability of B occurring given A has already occurred</a:t>
            </a:r>
          </a:p>
        </p:txBody>
      </p:sp>
      <p:cxnSp>
        <p:nvCxnSpPr>
          <p:cNvPr id="8" name="Straight Arrow Connector 7"/>
          <p:cNvCxnSpPr/>
          <p:nvPr/>
        </p:nvCxnSpPr>
        <p:spPr>
          <a:xfrm flipH="1" flipV="1">
            <a:off x="6393180" y="3124200"/>
            <a:ext cx="693420" cy="57078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4166249" y="2754868"/>
            <a:ext cx="2563009" cy="369332"/>
          </a:xfrm>
          <a:prstGeom prst="rect">
            <a:avLst/>
          </a:prstGeom>
          <a:noFill/>
        </p:spPr>
        <p:txBody>
          <a:bodyPr wrap="none" rtlCol="0">
            <a:spAutoFit/>
          </a:bodyPr>
          <a:lstStyle/>
          <a:p>
            <a:r>
              <a:rPr lang="en-US" dirty="0"/>
              <a:t>Probability of A occurring</a:t>
            </a:r>
          </a:p>
        </p:txBody>
      </p:sp>
      <p:sp>
        <p:nvSpPr>
          <p:cNvPr id="11" name="TextBox 10"/>
          <p:cNvSpPr txBox="1"/>
          <p:nvPr/>
        </p:nvSpPr>
        <p:spPr>
          <a:xfrm>
            <a:off x="1295401" y="5252942"/>
            <a:ext cx="3863339" cy="646331"/>
          </a:xfrm>
          <a:prstGeom prst="rect">
            <a:avLst/>
          </a:prstGeom>
          <a:noFill/>
        </p:spPr>
        <p:txBody>
          <a:bodyPr wrap="square" rtlCol="0">
            <a:spAutoFit/>
          </a:bodyPr>
          <a:lstStyle/>
          <a:p>
            <a:r>
              <a:rPr lang="en-US" dirty="0"/>
              <a:t>Probability of A occurring given B has already occurred</a:t>
            </a:r>
          </a:p>
        </p:txBody>
      </p:sp>
      <p:sp>
        <p:nvSpPr>
          <p:cNvPr id="12" name="TextBox 11"/>
          <p:cNvSpPr txBox="1"/>
          <p:nvPr/>
        </p:nvSpPr>
        <p:spPr>
          <a:xfrm>
            <a:off x="6162183" y="5478505"/>
            <a:ext cx="2554995" cy="369332"/>
          </a:xfrm>
          <a:prstGeom prst="rect">
            <a:avLst/>
          </a:prstGeom>
          <a:noFill/>
        </p:spPr>
        <p:txBody>
          <a:bodyPr wrap="none" rtlCol="0">
            <a:spAutoFit/>
          </a:bodyPr>
          <a:lstStyle/>
          <a:p>
            <a:r>
              <a:rPr lang="en-US" dirty="0"/>
              <a:t>Probability of B occurring</a:t>
            </a:r>
          </a:p>
        </p:txBody>
      </p:sp>
      <p:cxnSp>
        <p:nvCxnSpPr>
          <p:cNvPr id="13" name="Straight Arrow Connector 12"/>
          <p:cNvCxnSpPr/>
          <p:nvPr/>
        </p:nvCxnSpPr>
        <p:spPr>
          <a:xfrm flipV="1">
            <a:off x="2590800" y="4487905"/>
            <a:ext cx="0" cy="76503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7086600" y="4521540"/>
            <a:ext cx="838200" cy="990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 name="Title 17"/>
          <p:cNvSpPr>
            <a:spLocks noGrp="1"/>
          </p:cNvSpPr>
          <p:nvPr>
            <p:ph type="title"/>
          </p:nvPr>
        </p:nvSpPr>
        <p:spPr>
          <a:xfrm>
            <a:off x="640670" y="238702"/>
            <a:ext cx="11058590" cy="920336"/>
          </a:xfrm>
        </p:spPr>
        <p:txBody>
          <a:bodyPr/>
          <a:lstStyle/>
          <a:p>
            <a:r>
              <a:rPr lang="en-US" dirty="0"/>
              <a:t>Bayes’  Theorem </a:t>
            </a:r>
            <a:br>
              <a:rPr lang="en-US" dirty="0"/>
            </a:br>
            <a:endParaRPr lang="en-US" dirty="0"/>
          </a:p>
        </p:txBody>
      </p:sp>
      <p:sp>
        <p:nvSpPr>
          <p:cNvPr id="14" name="Slide Number Placeholder 2"/>
          <p:cNvSpPr>
            <a:spLocks noGrp="1"/>
          </p:cNvSpPr>
          <p:nvPr>
            <p:ph type="sldNum" sz="quarter" idx="12"/>
          </p:nvPr>
        </p:nvSpPr>
        <p:spPr>
          <a:xfrm>
            <a:off x="11165532" y="6455741"/>
            <a:ext cx="382798" cy="187367"/>
          </a:xfrm>
        </p:spPr>
        <p:txBody>
          <a:bodyPr/>
          <a:lstStyle/>
          <a:p>
            <a:fld id="{B6F15528-21DE-4FAA-801E-634DDDAF4B2B}" type="slidenum">
              <a:rPr lang="en-IN" smtClean="0">
                <a:solidFill>
                  <a:prstClr val="white"/>
                </a:solidFill>
              </a:rPr>
              <a:pPr/>
              <a:t>34</a:t>
            </a:fld>
            <a:endParaRPr lang="en-IN" dirty="0">
              <a:solidFill>
                <a:prstClr val="white"/>
              </a:solidFill>
            </a:endParaRPr>
          </a:p>
        </p:txBody>
      </p:sp>
      <p:sp>
        <p:nvSpPr>
          <p:cNvPr id="10" name="TextBox 9"/>
          <p:cNvSpPr txBox="1"/>
          <p:nvPr/>
        </p:nvSpPr>
        <p:spPr>
          <a:xfrm>
            <a:off x="685800" y="1258670"/>
            <a:ext cx="8305800" cy="1200329"/>
          </a:xfrm>
          <a:prstGeom prst="rect">
            <a:avLst/>
          </a:prstGeom>
          <a:noFill/>
        </p:spPr>
        <p:txBody>
          <a:bodyPr wrap="square" rtlCol="0">
            <a:spAutoFit/>
          </a:bodyPr>
          <a:lstStyle/>
          <a:p>
            <a:r>
              <a:rPr lang="en-US" sz="2400" dirty="0"/>
              <a:t>In probability theory and statistics, Bayes' theorem describes the probability of an event, based on prior knowledge of conditions that might be related to the event.</a:t>
            </a:r>
          </a:p>
        </p:txBody>
      </p:sp>
    </p:spTree>
    <p:extLst>
      <p:ext uri="{BB962C8B-B14F-4D97-AF65-F5344CB8AC3E}">
        <p14:creationId xmlns:p14="http://schemas.microsoft.com/office/powerpoint/2010/main" val="364593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7851" t="22947" r="17516" b="30232"/>
          <a:stretch/>
        </p:blipFill>
        <p:spPr>
          <a:xfrm>
            <a:off x="609600" y="1523424"/>
            <a:ext cx="2057400" cy="1609676"/>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7851" t="22947" r="17516" b="30232"/>
          <a:stretch/>
        </p:blipFill>
        <p:spPr>
          <a:xfrm>
            <a:off x="601626" y="3964431"/>
            <a:ext cx="2057400" cy="1609676"/>
          </a:xfrm>
          <a:prstGeom prst="rect">
            <a:avLst/>
          </a:prstGeom>
        </p:spPr>
      </p:pic>
      <p:sp>
        <p:nvSpPr>
          <p:cNvPr id="9" name="TextBox 8"/>
          <p:cNvSpPr txBox="1"/>
          <p:nvPr/>
        </p:nvSpPr>
        <p:spPr>
          <a:xfrm>
            <a:off x="1143000" y="1172013"/>
            <a:ext cx="1172116" cy="369332"/>
          </a:xfrm>
          <a:prstGeom prst="rect">
            <a:avLst/>
          </a:prstGeom>
          <a:noFill/>
        </p:spPr>
        <p:txBody>
          <a:bodyPr wrap="none" rtlCol="0">
            <a:spAutoFit/>
          </a:bodyPr>
          <a:lstStyle/>
          <a:p>
            <a:r>
              <a:rPr lang="en-US" dirty="0"/>
              <a:t>Machine 1</a:t>
            </a:r>
          </a:p>
        </p:txBody>
      </p:sp>
      <p:sp>
        <p:nvSpPr>
          <p:cNvPr id="10" name="TextBox 9"/>
          <p:cNvSpPr txBox="1"/>
          <p:nvPr/>
        </p:nvSpPr>
        <p:spPr>
          <a:xfrm>
            <a:off x="1143000" y="3585940"/>
            <a:ext cx="1172116" cy="369332"/>
          </a:xfrm>
          <a:prstGeom prst="rect">
            <a:avLst/>
          </a:prstGeom>
          <a:noFill/>
        </p:spPr>
        <p:txBody>
          <a:bodyPr wrap="none" rtlCol="0">
            <a:spAutoFit/>
          </a:bodyPr>
          <a:lstStyle/>
          <a:p>
            <a:r>
              <a:rPr lang="en-US" dirty="0"/>
              <a:t>Machine 2</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5203" y="1844115"/>
            <a:ext cx="823131" cy="968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1" y="1844115"/>
            <a:ext cx="823131" cy="96829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5658" y="1844115"/>
            <a:ext cx="823131" cy="968295"/>
          </a:xfrm>
          <a:prstGeom prst="rect">
            <a:avLst/>
          </a:prstGeom>
        </p:spPr>
      </p:pic>
      <p:pic>
        <p:nvPicPr>
          <p:cNvPr id="15" name="Picture 14"/>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7818461" y="1844115"/>
            <a:ext cx="823131" cy="968295"/>
          </a:xfrm>
          <a:prstGeom prst="rect">
            <a:avLst/>
          </a:prstGeom>
        </p:spPr>
      </p:pic>
      <p:pic>
        <p:nvPicPr>
          <p:cNvPr id="16" name="Picture 1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9067347" y="1844114"/>
            <a:ext cx="823131" cy="968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3201" y="1844113"/>
            <a:ext cx="823131" cy="968295"/>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1" y="4184008"/>
            <a:ext cx="823131" cy="968295"/>
          </a:xfrm>
          <a:prstGeom prst="rect">
            <a:avLst/>
          </a:prstGeom>
        </p:spPr>
      </p:pic>
      <p:pic>
        <p:nvPicPr>
          <p:cNvPr id="19" name="Picture 18"/>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9088626" y="4199959"/>
            <a:ext cx="823131" cy="968295"/>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6201" y="4141317"/>
            <a:ext cx="823131" cy="968295"/>
          </a:xfrm>
          <a:prstGeom prst="rect">
            <a:avLst/>
          </a:prstGeom>
        </p:spPr>
      </p:pic>
      <p:pic>
        <p:nvPicPr>
          <p:cNvPr id="21" name="Picture 2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6416297" y="4184009"/>
            <a:ext cx="823131" cy="968295"/>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3493" y="4184010"/>
            <a:ext cx="823131" cy="968295"/>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4114" y="4184010"/>
            <a:ext cx="823131" cy="968295"/>
          </a:xfrm>
          <a:prstGeom prst="rect">
            <a:avLst/>
          </a:prstGeom>
        </p:spPr>
      </p:pic>
      <p:sp>
        <p:nvSpPr>
          <p:cNvPr id="25" name="TextBox 24"/>
          <p:cNvSpPr txBox="1"/>
          <p:nvPr/>
        </p:nvSpPr>
        <p:spPr>
          <a:xfrm>
            <a:off x="3962400" y="3429000"/>
            <a:ext cx="6101222" cy="369332"/>
          </a:xfrm>
          <a:prstGeom prst="rect">
            <a:avLst/>
          </a:prstGeom>
          <a:noFill/>
        </p:spPr>
        <p:txBody>
          <a:bodyPr wrap="none" rtlCol="0">
            <a:spAutoFit/>
          </a:bodyPr>
          <a:lstStyle/>
          <a:p>
            <a:r>
              <a:rPr lang="en-US" dirty="0"/>
              <a:t>Some of the wrenches produce by both machines are defective.</a:t>
            </a:r>
          </a:p>
        </p:txBody>
      </p:sp>
      <p:sp>
        <p:nvSpPr>
          <p:cNvPr id="26" name="TextBox 25"/>
          <p:cNvSpPr txBox="1"/>
          <p:nvPr/>
        </p:nvSpPr>
        <p:spPr>
          <a:xfrm>
            <a:off x="3495046" y="5574107"/>
            <a:ext cx="6575646" cy="369332"/>
          </a:xfrm>
          <a:prstGeom prst="rect">
            <a:avLst/>
          </a:prstGeom>
          <a:noFill/>
        </p:spPr>
        <p:txBody>
          <a:bodyPr wrap="none" rtlCol="0">
            <a:spAutoFit/>
          </a:bodyPr>
          <a:lstStyle/>
          <a:p>
            <a:r>
              <a:rPr lang="en-US" dirty="0"/>
              <a:t>What is the probability of machine 2 producing defective wrenches?</a:t>
            </a:r>
          </a:p>
        </p:txBody>
      </p:sp>
      <p:sp>
        <p:nvSpPr>
          <p:cNvPr id="24" name="Slide Number Placeholder 2"/>
          <p:cNvSpPr>
            <a:spLocks noGrp="1"/>
          </p:cNvSpPr>
          <p:nvPr>
            <p:ph type="sldNum" sz="quarter" idx="12"/>
          </p:nvPr>
        </p:nvSpPr>
        <p:spPr>
          <a:xfrm>
            <a:off x="11232004" y="6455741"/>
            <a:ext cx="287099" cy="187367"/>
          </a:xfrm>
        </p:spPr>
        <p:txBody>
          <a:bodyPr/>
          <a:lstStyle/>
          <a:p>
            <a:fld id="{B6F15528-21DE-4FAA-801E-634DDDAF4B2B}" type="slidenum">
              <a:rPr lang="en-IN" smtClean="0"/>
              <a:t>35</a:t>
            </a:fld>
            <a:endParaRPr lang="en-IN" dirty="0"/>
          </a:p>
        </p:txBody>
      </p:sp>
    </p:spTree>
    <p:extLst>
      <p:ext uri="{BB962C8B-B14F-4D97-AF65-F5344CB8AC3E}">
        <p14:creationId xmlns:p14="http://schemas.microsoft.com/office/powerpoint/2010/main" val="4056619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a:t>
            </a:r>
          </a:p>
        </p:txBody>
      </p:sp>
      <p:sp>
        <p:nvSpPr>
          <p:cNvPr id="3" name="Content Placeholder 2"/>
          <p:cNvSpPr>
            <a:spLocks noGrp="1"/>
          </p:cNvSpPr>
          <p:nvPr>
            <p:ph idx="1"/>
          </p:nvPr>
        </p:nvSpPr>
        <p:spPr/>
        <p:txBody>
          <a:bodyPr/>
          <a:lstStyle/>
          <a:p>
            <a:r>
              <a:rPr lang="en-US" dirty="0"/>
              <a:t>Machine1: 30 wrenches/</a:t>
            </a:r>
            <a:r>
              <a:rPr lang="en-US" dirty="0" err="1"/>
              <a:t>hr</a:t>
            </a:r>
            <a:r>
              <a:rPr lang="en-US" dirty="0"/>
              <a:t> and Machine2: 20 Wrenches/</a:t>
            </a:r>
            <a:r>
              <a:rPr lang="en-US" dirty="0" err="1"/>
              <a:t>hr</a:t>
            </a:r>
            <a:endParaRPr lang="en-US" dirty="0"/>
          </a:p>
          <a:p>
            <a:r>
              <a:rPr lang="en-US" dirty="0"/>
              <a:t>Out of all 1% are defective at the end of the day(say), out of all defectives 50% defectives are from machine1 and 50% are from machine2.</a:t>
            </a:r>
          </a:p>
          <a:p>
            <a:r>
              <a:rPr lang="en-US" dirty="0"/>
              <a:t>P(Mach1)=30/50=0.6 and P(Mach2)=20/50=0.4</a:t>
            </a:r>
          </a:p>
          <a:p>
            <a:r>
              <a:rPr lang="en-US" dirty="0"/>
              <a:t>P(Defect)=1%</a:t>
            </a:r>
          </a:p>
          <a:p>
            <a:r>
              <a:rPr lang="en-US" dirty="0"/>
              <a:t>P(Mach1 | Defect) = 50%  and P(Mach2 | Defect) = 50%</a:t>
            </a:r>
          </a:p>
          <a:p>
            <a:r>
              <a:rPr lang="en-US" dirty="0"/>
              <a:t>P(Defect | Mach2)= ?</a:t>
            </a:r>
          </a:p>
          <a:p>
            <a:pPr marL="0" indent="0">
              <a:buNone/>
            </a:pPr>
            <a:endParaRPr lang="en-US" dirty="0"/>
          </a:p>
        </p:txBody>
      </p:sp>
      <p:sp>
        <p:nvSpPr>
          <p:cNvPr id="4" name="Slide Number Placeholder 2"/>
          <p:cNvSpPr>
            <a:spLocks noGrp="1"/>
          </p:cNvSpPr>
          <p:nvPr>
            <p:ph type="sldNum" sz="quarter" idx="12"/>
          </p:nvPr>
        </p:nvSpPr>
        <p:spPr>
          <a:xfrm>
            <a:off x="11232004" y="6442034"/>
            <a:ext cx="287099" cy="187367"/>
          </a:xfrm>
        </p:spPr>
        <p:txBody>
          <a:bodyPr/>
          <a:lstStyle/>
          <a:p>
            <a:fld id="{B6F15528-21DE-4FAA-801E-634DDDAF4B2B}" type="slidenum">
              <a:rPr lang="en-IN" smtClean="0"/>
              <a:t>36</a:t>
            </a:fld>
            <a:endParaRPr lang="en-IN" dirty="0"/>
          </a:p>
        </p:txBody>
      </p:sp>
    </p:spTree>
    <p:extLst>
      <p:ext uri="{BB962C8B-B14F-4D97-AF65-F5344CB8AC3E}">
        <p14:creationId xmlns:p14="http://schemas.microsoft.com/office/powerpoint/2010/main" val="101002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a:t>
            </a:r>
          </a:p>
        </p:txBody>
      </p:sp>
      <p:sp>
        <p:nvSpPr>
          <p:cNvPr id="3" name="TextBox 2"/>
          <p:cNvSpPr txBox="1"/>
          <p:nvPr/>
        </p:nvSpPr>
        <p:spPr>
          <a:xfrm>
            <a:off x="693939" y="2319823"/>
            <a:ext cx="3128549" cy="523220"/>
          </a:xfrm>
          <a:prstGeom prst="rect">
            <a:avLst/>
          </a:prstGeom>
          <a:noFill/>
        </p:spPr>
        <p:txBody>
          <a:bodyPr wrap="none" rtlCol="0">
            <a:spAutoFit/>
          </a:bodyPr>
          <a:lstStyle/>
          <a:p>
            <a:r>
              <a:rPr lang="en-US" sz="2800" dirty="0"/>
              <a:t>P(Defect | Mach2) =</a:t>
            </a:r>
          </a:p>
        </p:txBody>
      </p:sp>
      <p:sp>
        <p:nvSpPr>
          <p:cNvPr id="5" name="TextBox 4"/>
          <p:cNvSpPr txBox="1"/>
          <p:nvPr/>
        </p:nvSpPr>
        <p:spPr>
          <a:xfrm>
            <a:off x="3846811" y="2158256"/>
            <a:ext cx="4642553" cy="523220"/>
          </a:xfrm>
          <a:prstGeom prst="rect">
            <a:avLst/>
          </a:prstGeom>
          <a:noFill/>
        </p:spPr>
        <p:txBody>
          <a:bodyPr wrap="none" rtlCol="0">
            <a:spAutoFit/>
          </a:bodyPr>
          <a:lstStyle/>
          <a:p>
            <a:r>
              <a:rPr lang="en-US" sz="2800" dirty="0"/>
              <a:t>P(Mach2 | Defect)  * P(Defect)</a:t>
            </a:r>
          </a:p>
        </p:txBody>
      </p:sp>
      <p:cxnSp>
        <p:nvCxnSpPr>
          <p:cNvPr id="7" name="Straight Connector 6"/>
          <p:cNvCxnSpPr/>
          <p:nvPr/>
        </p:nvCxnSpPr>
        <p:spPr>
          <a:xfrm>
            <a:off x="3962401" y="2681477"/>
            <a:ext cx="4180655" cy="2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94810" y="2817796"/>
            <a:ext cx="1592103" cy="523220"/>
          </a:xfrm>
          <a:prstGeom prst="rect">
            <a:avLst/>
          </a:prstGeom>
          <a:noFill/>
        </p:spPr>
        <p:txBody>
          <a:bodyPr wrap="none" rtlCol="0">
            <a:spAutoFit/>
          </a:bodyPr>
          <a:lstStyle/>
          <a:p>
            <a:r>
              <a:rPr lang="en-US" sz="2800" dirty="0"/>
              <a:t>P(Mach2)</a:t>
            </a:r>
          </a:p>
        </p:txBody>
      </p:sp>
      <p:sp>
        <p:nvSpPr>
          <p:cNvPr id="9" name="TextBox 8"/>
          <p:cNvSpPr txBox="1"/>
          <p:nvPr/>
        </p:nvSpPr>
        <p:spPr>
          <a:xfrm>
            <a:off x="4375102" y="3524118"/>
            <a:ext cx="1787669" cy="523220"/>
          </a:xfrm>
          <a:prstGeom prst="rect">
            <a:avLst/>
          </a:prstGeom>
          <a:noFill/>
        </p:spPr>
        <p:txBody>
          <a:bodyPr wrap="none" rtlCol="0">
            <a:spAutoFit/>
          </a:bodyPr>
          <a:lstStyle/>
          <a:p>
            <a:r>
              <a:rPr lang="en-US" sz="2800" dirty="0"/>
              <a:t>  0.5 * 0.01</a:t>
            </a:r>
          </a:p>
        </p:txBody>
      </p:sp>
      <p:cxnSp>
        <p:nvCxnSpPr>
          <p:cNvPr id="11" name="Straight Connector 10"/>
          <p:cNvCxnSpPr/>
          <p:nvPr/>
        </p:nvCxnSpPr>
        <p:spPr>
          <a:xfrm flipV="1">
            <a:off x="4494890" y="4005176"/>
            <a:ext cx="1420680"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03693" y="4050936"/>
            <a:ext cx="641522" cy="523220"/>
          </a:xfrm>
          <a:prstGeom prst="rect">
            <a:avLst/>
          </a:prstGeom>
          <a:noFill/>
        </p:spPr>
        <p:txBody>
          <a:bodyPr wrap="none" rtlCol="0">
            <a:spAutoFit/>
          </a:bodyPr>
          <a:lstStyle/>
          <a:p>
            <a:r>
              <a:rPr lang="en-US" sz="2800" dirty="0"/>
              <a:t>0.4</a:t>
            </a:r>
          </a:p>
        </p:txBody>
      </p:sp>
      <p:sp>
        <p:nvSpPr>
          <p:cNvPr id="17" name="TextBox 16"/>
          <p:cNvSpPr txBox="1"/>
          <p:nvPr/>
        </p:nvSpPr>
        <p:spPr>
          <a:xfrm>
            <a:off x="3458285" y="3713501"/>
            <a:ext cx="364202" cy="523220"/>
          </a:xfrm>
          <a:prstGeom prst="rect">
            <a:avLst/>
          </a:prstGeom>
          <a:noFill/>
        </p:spPr>
        <p:txBody>
          <a:bodyPr wrap="none" rtlCol="0">
            <a:spAutoFit/>
          </a:bodyPr>
          <a:lstStyle/>
          <a:p>
            <a:r>
              <a:rPr lang="en-US" sz="2800" dirty="0"/>
              <a:t>=</a:t>
            </a:r>
          </a:p>
        </p:txBody>
      </p:sp>
      <p:sp>
        <p:nvSpPr>
          <p:cNvPr id="18" name="TextBox 17"/>
          <p:cNvSpPr txBox="1"/>
          <p:nvPr/>
        </p:nvSpPr>
        <p:spPr>
          <a:xfrm>
            <a:off x="7550877" y="3681235"/>
            <a:ext cx="364202" cy="523220"/>
          </a:xfrm>
          <a:prstGeom prst="rect">
            <a:avLst/>
          </a:prstGeom>
          <a:noFill/>
        </p:spPr>
        <p:txBody>
          <a:bodyPr wrap="none" rtlCol="0">
            <a:spAutoFit/>
          </a:bodyPr>
          <a:lstStyle/>
          <a:p>
            <a:r>
              <a:rPr lang="en-US" sz="2800" dirty="0"/>
              <a:t>=</a:t>
            </a:r>
          </a:p>
        </p:txBody>
      </p:sp>
      <p:sp>
        <p:nvSpPr>
          <p:cNvPr id="19" name="TextBox 18"/>
          <p:cNvSpPr txBox="1"/>
          <p:nvPr/>
        </p:nvSpPr>
        <p:spPr>
          <a:xfrm>
            <a:off x="8053912" y="3681235"/>
            <a:ext cx="1189749" cy="523220"/>
          </a:xfrm>
          <a:prstGeom prst="rect">
            <a:avLst/>
          </a:prstGeom>
          <a:noFill/>
        </p:spPr>
        <p:txBody>
          <a:bodyPr wrap="none" rtlCol="0">
            <a:spAutoFit/>
          </a:bodyPr>
          <a:lstStyle/>
          <a:p>
            <a:r>
              <a:rPr lang="en-US" sz="2800" dirty="0"/>
              <a:t>0.0125</a:t>
            </a:r>
          </a:p>
        </p:txBody>
      </p:sp>
      <p:sp>
        <p:nvSpPr>
          <p:cNvPr id="21" name="TextBox 20"/>
          <p:cNvSpPr txBox="1"/>
          <p:nvPr/>
        </p:nvSpPr>
        <p:spPr>
          <a:xfrm>
            <a:off x="1371600" y="5105400"/>
            <a:ext cx="5665846" cy="369332"/>
          </a:xfrm>
          <a:prstGeom prst="rect">
            <a:avLst/>
          </a:prstGeom>
          <a:noFill/>
        </p:spPr>
        <p:txBody>
          <a:bodyPr wrap="none" rtlCol="0">
            <a:spAutoFit/>
          </a:bodyPr>
          <a:lstStyle/>
          <a:p>
            <a:r>
              <a:rPr lang="en-US" dirty="0"/>
              <a:t>So it concludes that  1.25% will be the defective wrenches. </a:t>
            </a:r>
          </a:p>
        </p:txBody>
      </p:sp>
      <p:sp>
        <p:nvSpPr>
          <p:cNvPr id="14" name="Slide Number Placeholder 2"/>
          <p:cNvSpPr>
            <a:spLocks noGrp="1"/>
          </p:cNvSpPr>
          <p:nvPr>
            <p:ph type="sldNum" sz="quarter" idx="12"/>
          </p:nvPr>
        </p:nvSpPr>
        <p:spPr>
          <a:xfrm>
            <a:off x="11232004" y="6455741"/>
            <a:ext cx="287099" cy="187367"/>
          </a:xfrm>
        </p:spPr>
        <p:txBody>
          <a:bodyPr/>
          <a:lstStyle/>
          <a:p>
            <a:fld id="{B6F15528-21DE-4FAA-801E-634DDDAF4B2B}" type="slidenum">
              <a:rPr lang="en-IN" smtClean="0"/>
              <a:t>37</a:t>
            </a:fld>
            <a:endParaRPr lang="en-IN" dirty="0"/>
          </a:p>
        </p:txBody>
      </p:sp>
    </p:spTree>
    <p:extLst>
      <p:ext uri="{BB962C8B-B14F-4D97-AF65-F5344CB8AC3E}">
        <p14:creationId xmlns:p14="http://schemas.microsoft.com/office/powerpoint/2010/main" val="2143328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DD13AA-AE4B-463A-AD34-6E27F75FE0E4}"/>
              </a:ext>
            </a:extLst>
          </p:cNvPr>
          <p:cNvSpPr>
            <a:spLocks noGrp="1"/>
          </p:cNvSpPr>
          <p:nvPr>
            <p:ph type="sldNum" sz="quarter" idx="12"/>
          </p:nvPr>
        </p:nvSpPr>
        <p:spPr/>
        <p:txBody>
          <a:bodyPr/>
          <a:lstStyle/>
          <a:p>
            <a:fld id="{3806A1B9-C05C-4D1B-B573-5151164C4580}" type="slidenum">
              <a:rPr lang="en-US" smtClean="0"/>
              <a:pPr/>
              <a:t>38</a:t>
            </a:fld>
            <a:endParaRPr lang="en-US"/>
          </a:p>
        </p:txBody>
      </p:sp>
      <p:pic>
        <p:nvPicPr>
          <p:cNvPr id="1026" name="Picture 2">
            <a:extLst>
              <a:ext uri="{FF2B5EF4-FFF2-40B4-BE49-F238E27FC236}">
                <a16:creationId xmlns:a16="http://schemas.microsoft.com/office/drawing/2014/main" id="{84A62506-D41B-4A40-B0CB-5CD09FEB9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525" y="0"/>
            <a:ext cx="8108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13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9163"/>
            <a:ext cx="5143500" cy="2090808"/>
          </a:xfrm>
        </p:spPr>
        <p:txBody>
          <a:bodyPr/>
          <a:lstStyle/>
          <a:p>
            <a:r>
              <a:rPr lang="en-US" sz="4400" spc="-10" dirty="0"/>
              <a:t>Probability</a:t>
            </a:r>
            <a:r>
              <a:rPr lang="en-US" sz="4400" spc="-35" dirty="0"/>
              <a:t> </a:t>
            </a:r>
            <a:r>
              <a:rPr lang="en-US" sz="4400" spc="10" dirty="0"/>
              <a:t>Distribution</a:t>
            </a:r>
            <a:endParaRPr lang="en-US"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39</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73442" y="741071"/>
            <a:ext cx="5305661" cy="5305661"/>
          </a:xfrm>
          <a:prstGeom prst="ellipse">
            <a:avLst/>
          </a:prstGeom>
        </p:spPr>
      </p:pic>
    </p:spTree>
    <p:extLst>
      <p:ext uri="{BB962C8B-B14F-4D97-AF65-F5344CB8AC3E}">
        <p14:creationId xmlns:p14="http://schemas.microsoft.com/office/powerpoint/2010/main" val="313638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0"/>
            <a:ext cx="11150600" cy="920336"/>
          </a:xfrm>
        </p:spPr>
        <p:txBody>
          <a:bodyPr/>
          <a:lstStyle/>
          <a:p>
            <a:r>
              <a:rPr lang="en-US" spc="-5" dirty="0">
                <a:solidFill>
                  <a:srgbClr val="6A6292"/>
                </a:solidFill>
                <a:latin typeface="Trebuchet MS"/>
                <a:cs typeface="Trebuchet MS"/>
              </a:rPr>
              <a:t>P</a:t>
            </a:r>
            <a:r>
              <a:rPr lang="en-US" dirty="0">
                <a:solidFill>
                  <a:srgbClr val="6A6292"/>
                </a:solidFill>
                <a:latin typeface="Trebuchet MS"/>
                <a:cs typeface="Trebuchet MS"/>
              </a:rPr>
              <a:t>r</a:t>
            </a:r>
            <a:r>
              <a:rPr lang="en-US" spc="-5" dirty="0">
                <a:solidFill>
                  <a:srgbClr val="6A6292"/>
                </a:solidFill>
                <a:latin typeface="Trebuchet MS"/>
                <a:cs typeface="Trebuchet MS"/>
              </a:rPr>
              <a:t>oba</a:t>
            </a:r>
            <a:r>
              <a:rPr lang="en-US" spc="-20" dirty="0">
                <a:solidFill>
                  <a:srgbClr val="6A6292"/>
                </a:solidFill>
                <a:latin typeface="Trebuchet MS"/>
                <a:cs typeface="Trebuchet MS"/>
              </a:rPr>
              <a:t>b</a:t>
            </a:r>
            <a:r>
              <a:rPr lang="en-US" spc="-10" dirty="0">
                <a:solidFill>
                  <a:srgbClr val="6A6292"/>
                </a:solidFill>
                <a:latin typeface="Trebuchet MS"/>
                <a:cs typeface="Trebuchet MS"/>
              </a:rPr>
              <a:t>i</a:t>
            </a:r>
            <a:r>
              <a:rPr lang="en-US" dirty="0">
                <a:solidFill>
                  <a:srgbClr val="6A6292"/>
                </a:solidFill>
                <a:latin typeface="Trebuchet MS"/>
                <a:cs typeface="Trebuchet MS"/>
              </a:rPr>
              <a:t>l</a:t>
            </a:r>
            <a:r>
              <a:rPr lang="en-US" spc="-10" dirty="0">
                <a:solidFill>
                  <a:srgbClr val="6A6292"/>
                </a:solidFill>
                <a:latin typeface="Trebuchet MS"/>
                <a:cs typeface="Trebuchet MS"/>
              </a:rPr>
              <a:t>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4</a:t>
            </a:fld>
            <a:endParaRPr lang="en-IN">
              <a:solidFill>
                <a:prstClr val="white"/>
              </a:solidFill>
            </a:endParaRPr>
          </a:p>
        </p:txBody>
      </p:sp>
      <p:sp>
        <p:nvSpPr>
          <p:cNvPr id="4" name="Oval Callout 3"/>
          <p:cNvSpPr/>
          <p:nvPr/>
        </p:nvSpPr>
        <p:spPr>
          <a:xfrm>
            <a:off x="182880" y="1283326"/>
            <a:ext cx="2602523"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indent="168910">
              <a:lnSpc>
                <a:spcPct val="100000"/>
              </a:lnSpc>
              <a:spcBef>
                <a:spcPts val="105"/>
              </a:spcBef>
            </a:pPr>
            <a:r>
              <a:rPr lang="en-US" sz="2400" spc="-5" dirty="0">
                <a:solidFill>
                  <a:schemeClr val="bg1"/>
                </a:solidFill>
                <a:latin typeface="Trebuchet MS"/>
                <a:cs typeface="Trebuchet MS"/>
              </a:rPr>
              <a:t>What is  </a:t>
            </a:r>
            <a:r>
              <a:rPr lang="en-US" sz="2400" spc="-65" dirty="0">
                <a:solidFill>
                  <a:schemeClr val="bg1"/>
                </a:solidFill>
                <a:latin typeface="Trebuchet MS"/>
                <a:cs typeface="Trebuchet MS"/>
              </a:rPr>
              <a:t>P</a:t>
            </a:r>
            <a:r>
              <a:rPr lang="en-US" sz="2400" spc="-10" dirty="0">
                <a:solidFill>
                  <a:schemeClr val="bg1"/>
                </a:solidFill>
                <a:latin typeface="Trebuchet MS"/>
                <a:cs typeface="Trebuchet MS"/>
              </a:rPr>
              <a:t>r</a:t>
            </a:r>
            <a:r>
              <a:rPr lang="en-US" sz="2400" dirty="0">
                <a:solidFill>
                  <a:schemeClr val="bg1"/>
                </a:solidFill>
                <a:latin typeface="Trebuchet MS"/>
                <a:cs typeface="Trebuchet MS"/>
              </a:rPr>
              <a:t>ob</a:t>
            </a:r>
            <a:r>
              <a:rPr lang="en-US" sz="2400" spc="-10" dirty="0">
                <a:solidFill>
                  <a:schemeClr val="bg1"/>
                </a:solidFill>
                <a:latin typeface="Trebuchet MS"/>
                <a:cs typeface="Trebuchet MS"/>
              </a:rPr>
              <a:t>a</a:t>
            </a:r>
            <a:r>
              <a:rPr lang="en-US" sz="2400" spc="-5" dirty="0">
                <a:solidFill>
                  <a:schemeClr val="bg1"/>
                </a:solidFill>
                <a:latin typeface="Trebuchet MS"/>
                <a:cs typeface="Trebuchet MS"/>
              </a:rPr>
              <a:t>b</a:t>
            </a:r>
            <a:r>
              <a:rPr lang="en-US" sz="2400" spc="-10" dirty="0">
                <a:solidFill>
                  <a:schemeClr val="bg1"/>
                </a:solidFill>
                <a:latin typeface="Trebuchet MS"/>
                <a:cs typeface="Trebuchet MS"/>
              </a:rPr>
              <a:t>i</a:t>
            </a:r>
            <a:r>
              <a:rPr lang="en-US" sz="2400" dirty="0">
                <a:solidFill>
                  <a:schemeClr val="bg1"/>
                </a:solidFill>
                <a:latin typeface="Trebuchet MS"/>
                <a:cs typeface="Trebuchet MS"/>
              </a:rPr>
              <a:t>l</a:t>
            </a:r>
            <a:r>
              <a:rPr lang="en-US" sz="2400" spc="-5" dirty="0">
                <a:solidFill>
                  <a:schemeClr val="bg1"/>
                </a:solidFill>
                <a:latin typeface="Trebuchet MS"/>
                <a:cs typeface="Trebuchet MS"/>
              </a:rPr>
              <a:t>i</a:t>
            </a:r>
            <a:r>
              <a:rPr lang="en-US" sz="2400" spc="-10" dirty="0">
                <a:solidFill>
                  <a:schemeClr val="bg1"/>
                </a:solidFill>
                <a:latin typeface="Trebuchet MS"/>
                <a:cs typeface="Trebuchet MS"/>
              </a:rPr>
              <a:t>t</a:t>
            </a:r>
            <a:r>
              <a:rPr lang="en-US" sz="2400" spc="-5" dirty="0">
                <a:solidFill>
                  <a:schemeClr val="bg1"/>
                </a:solidFill>
                <a:latin typeface="Trebuchet MS"/>
                <a:cs typeface="Trebuchet MS"/>
              </a:rPr>
              <a:t>y?</a:t>
            </a:r>
            <a:endParaRPr lang="en-US" sz="2400" dirty="0">
              <a:solidFill>
                <a:schemeClr val="bg1"/>
              </a:solidFill>
              <a:latin typeface="Trebuchet MS"/>
              <a:cs typeface="Trebuchet MS"/>
            </a:endParaRPr>
          </a:p>
        </p:txBody>
      </p:sp>
      <p:sp>
        <p:nvSpPr>
          <p:cNvPr id="5" name="Rounded Rectangle 4"/>
          <p:cNvSpPr/>
          <p:nvPr/>
        </p:nvSpPr>
        <p:spPr>
          <a:xfrm>
            <a:off x="3890617" y="1408511"/>
            <a:ext cx="7455875" cy="1118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0">
              <a:lnSpc>
                <a:spcPct val="100000"/>
              </a:lnSpc>
              <a:spcBef>
                <a:spcPts val="315"/>
              </a:spcBef>
            </a:pPr>
            <a:r>
              <a:rPr lang="en-US" dirty="0">
                <a:latin typeface="Trebuchet MS"/>
                <a:cs typeface="Trebuchet MS"/>
              </a:rPr>
              <a:t>Probability is the measure of how likely an event will occur.</a:t>
            </a:r>
          </a:p>
          <a:p>
            <a:pPr marL="127000">
              <a:spcBef>
                <a:spcPts val="315"/>
              </a:spcBef>
            </a:pPr>
            <a:endParaRPr lang="en-US" spc="-5" dirty="0">
              <a:latin typeface="Trebuchet MS"/>
              <a:cs typeface="Trebuchet MS"/>
            </a:endParaRPr>
          </a:p>
        </p:txBody>
      </p:sp>
      <p:sp>
        <p:nvSpPr>
          <p:cNvPr id="11" name="object 29"/>
          <p:cNvSpPr/>
          <p:nvPr/>
        </p:nvSpPr>
        <p:spPr>
          <a:xfrm>
            <a:off x="6082856" y="4093798"/>
            <a:ext cx="4819606" cy="110918"/>
          </a:xfrm>
          <a:custGeom>
            <a:avLst/>
            <a:gdLst/>
            <a:ahLst/>
            <a:cxnLst/>
            <a:rect l="l" t="t" r="r" b="b"/>
            <a:pathLst>
              <a:path w="4549140">
                <a:moveTo>
                  <a:pt x="0" y="0"/>
                </a:moveTo>
                <a:lnTo>
                  <a:pt x="4549139" y="0"/>
                </a:lnTo>
              </a:path>
            </a:pathLst>
          </a:custGeom>
          <a:ln w="15240">
            <a:solidFill>
              <a:srgbClr val="000000"/>
            </a:solidFill>
          </a:ln>
        </p:spPr>
        <p:txBody>
          <a:bodyPr wrap="square" lIns="0" tIns="0" rIns="0" bIns="0" rtlCol="0"/>
          <a:lstStyle/>
          <a:p>
            <a:endParaRPr/>
          </a:p>
        </p:txBody>
      </p:sp>
      <p:sp>
        <p:nvSpPr>
          <p:cNvPr id="12" name="object 28"/>
          <p:cNvSpPr txBox="1"/>
          <p:nvPr/>
        </p:nvSpPr>
        <p:spPr>
          <a:xfrm>
            <a:off x="4832929" y="3948887"/>
            <a:ext cx="1364566" cy="289823"/>
          </a:xfrm>
          <a:prstGeom prst="rect">
            <a:avLst/>
          </a:prstGeom>
        </p:spPr>
        <p:txBody>
          <a:bodyPr vert="horz" wrap="square" lIns="0" tIns="12700" rIns="0" bIns="0" rtlCol="0">
            <a:spAutoFit/>
          </a:bodyPr>
          <a:lstStyle/>
          <a:p>
            <a:pPr marL="12700">
              <a:lnSpc>
                <a:spcPct val="100000"/>
              </a:lnSpc>
              <a:spcBef>
                <a:spcPts val="100"/>
              </a:spcBef>
              <a:tabLst>
                <a:tab pos="546100" algn="l"/>
              </a:tabLst>
            </a:pPr>
            <a:r>
              <a:rPr sz="1800" dirty="0">
                <a:latin typeface="Trebuchet MS"/>
                <a:cs typeface="Trebuchet MS"/>
              </a:rPr>
              <a:t>P</a:t>
            </a:r>
            <a:r>
              <a:rPr sz="1800" spc="204" dirty="0">
                <a:latin typeface="Trebuchet MS"/>
                <a:cs typeface="Trebuchet MS"/>
              </a:rPr>
              <a:t> </a:t>
            </a:r>
            <a:r>
              <a:rPr lang="en-US" sz="1800" spc="204" dirty="0">
                <a:latin typeface="Trebuchet MS"/>
                <a:cs typeface="Trebuchet MS"/>
              </a:rPr>
              <a:t>(</a:t>
            </a:r>
            <a:r>
              <a:rPr sz="1800" spc="70" dirty="0">
                <a:latin typeface="DejaVu Serif"/>
                <a:cs typeface="DejaVu Serif"/>
              </a:rPr>
              <a:t>𝐸</a:t>
            </a:r>
            <a:r>
              <a:rPr lang="en-US" sz="1800" spc="70" dirty="0">
                <a:latin typeface="DejaVu Serif"/>
                <a:cs typeface="DejaVu Serif"/>
              </a:rPr>
              <a:t>)</a:t>
            </a:r>
            <a:r>
              <a:rPr sz="1800" dirty="0">
                <a:latin typeface="DejaVu Serif"/>
                <a:cs typeface="DejaVu Serif"/>
              </a:rPr>
              <a:t>	</a:t>
            </a:r>
            <a:r>
              <a:rPr sz="1800" spc="-165" dirty="0">
                <a:latin typeface="DejaVu Serif"/>
                <a:cs typeface="DejaVu Serif"/>
              </a:rPr>
              <a:t>=</a:t>
            </a:r>
            <a:r>
              <a:rPr lang="en-US" sz="1800" spc="-165" dirty="0">
                <a:latin typeface="DejaVu Serif"/>
                <a:cs typeface="DejaVu Serif"/>
              </a:rPr>
              <a:t> </a:t>
            </a:r>
            <a:endParaRPr sz="1800" dirty="0">
              <a:latin typeface="DejaVu Serif"/>
              <a:cs typeface="DejaVu Serif"/>
            </a:endParaRPr>
          </a:p>
        </p:txBody>
      </p:sp>
      <p:sp>
        <p:nvSpPr>
          <p:cNvPr id="13" name="object 30"/>
          <p:cNvSpPr txBox="1"/>
          <p:nvPr/>
        </p:nvSpPr>
        <p:spPr>
          <a:xfrm>
            <a:off x="7123279" y="3752049"/>
            <a:ext cx="2697571" cy="230832"/>
          </a:xfrm>
          <a:prstGeom prst="rect">
            <a:avLst/>
          </a:prstGeom>
        </p:spPr>
        <p:txBody>
          <a:bodyPr vert="horz" wrap="square" lIns="0" tIns="15240" rIns="0" bIns="0" rtlCol="0">
            <a:spAutoFit/>
          </a:bodyPr>
          <a:lstStyle/>
          <a:p>
            <a:pPr marL="12700">
              <a:lnSpc>
                <a:spcPct val="100000"/>
              </a:lnSpc>
              <a:spcBef>
                <a:spcPts val="120"/>
              </a:spcBef>
            </a:pPr>
            <a:r>
              <a:rPr lang="en-US" sz="1300" spc="-275" dirty="0">
                <a:latin typeface="DejaVu Serif"/>
                <a:cs typeface="DejaVu Serif"/>
              </a:rPr>
              <a:t>  </a:t>
            </a:r>
            <a:r>
              <a:rPr lang="en-US" sz="1400" dirty="0">
                <a:latin typeface="Georgia" panose="02040502050405020303" pitchFamily="18" charset="0"/>
                <a:cs typeface="DejaVu Serif"/>
              </a:rPr>
              <a:t>Number of times Event Occurred</a:t>
            </a:r>
            <a:endParaRPr sz="1400" dirty="0">
              <a:latin typeface="Georgia" panose="02040502050405020303" pitchFamily="18" charset="0"/>
              <a:cs typeface="DejaVu Serif"/>
            </a:endParaRPr>
          </a:p>
        </p:txBody>
      </p:sp>
      <p:sp>
        <p:nvSpPr>
          <p:cNvPr id="7" name="Rectangle 6"/>
          <p:cNvSpPr/>
          <p:nvPr/>
        </p:nvSpPr>
        <p:spPr>
          <a:xfrm>
            <a:off x="5915915" y="4204716"/>
            <a:ext cx="5112297" cy="307777"/>
          </a:xfrm>
          <a:prstGeom prst="rect">
            <a:avLst/>
          </a:prstGeom>
        </p:spPr>
        <p:txBody>
          <a:bodyPr wrap="none">
            <a:spAutoFit/>
          </a:bodyPr>
          <a:lstStyle/>
          <a:p>
            <a:pPr marL="12700">
              <a:lnSpc>
                <a:spcPct val="100000"/>
              </a:lnSpc>
              <a:spcBef>
                <a:spcPts val="120"/>
              </a:spcBef>
            </a:pPr>
            <a:r>
              <a:rPr lang="en-US" sz="1400" dirty="0">
                <a:latin typeface="Georgia" panose="02040502050405020303" pitchFamily="18" charset="0"/>
                <a:cs typeface="DejaVu Serif"/>
              </a:rPr>
              <a:t>Total  Number  of opportunities for the event to have occurred</a:t>
            </a:r>
          </a:p>
        </p:txBody>
      </p:sp>
    </p:spTree>
    <p:extLst>
      <p:ext uri="{BB962C8B-B14F-4D97-AF65-F5344CB8AC3E}">
        <p14:creationId xmlns:p14="http://schemas.microsoft.com/office/powerpoint/2010/main" val="1651815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Random Variable (Probability)</a:t>
            </a:r>
          </a:p>
        </p:txBody>
      </p:sp>
      <p:sp>
        <p:nvSpPr>
          <p:cNvPr id="3" name="Content Placeholder 2"/>
          <p:cNvSpPr>
            <a:spLocks noGrp="1"/>
          </p:cNvSpPr>
          <p:nvPr>
            <p:ph type="body" sz="half" idx="4294967295"/>
          </p:nvPr>
        </p:nvSpPr>
        <p:spPr>
          <a:xfrm>
            <a:off x="460375" y="1676400"/>
            <a:ext cx="6550025" cy="3811588"/>
          </a:xfrm>
        </p:spPr>
        <p:txBody>
          <a:bodyPr>
            <a:normAutofit fontScale="70000" lnSpcReduction="20000"/>
          </a:bodyPr>
          <a:lstStyle/>
          <a:p>
            <a:pPr>
              <a:defRPr/>
            </a:pPr>
            <a:r>
              <a:rPr lang="en-IN" sz="2400" dirty="0"/>
              <a:t>A Random variable describes the probabilities for an uncertain future numerical outcome of a Random Process. </a:t>
            </a:r>
          </a:p>
          <a:p>
            <a:pPr>
              <a:defRPr/>
            </a:pPr>
            <a:endParaRPr lang="en-IN" sz="2400" dirty="0"/>
          </a:p>
          <a:p>
            <a:pPr>
              <a:defRPr/>
            </a:pPr>
            <a:r>
              <a:rPr lang="en-IN" sz="2400" dirty="0"/>
              <a:t>A random variable is a numerical description of the outcome of a statistical experiment.</a:t>
            </a:r>
          </a:p>
          <a:p>
            <a:pPr>
              <a:defRPr/>
            </a:pPr>
            <a:endParaRPr lang="en-IN" sz="2400" dirty="0"/>
          </a:p>
          <a:p>
            <a:pPr>
              <a:defRPr/>
            </a:pPr>
            <a:r>
              <a:rPr lang="en-IN" sz="2400" dirty="0"/>
              <a:t>It is a variable because it can take one or several possible Values</a:t>
            </a:r>
          </a:p>
          <a:p>
            <a:pPr>
              <a:defRPr/>
            </a:pPr>
            <a:endParaRPr lang="en-IN" sz="2400" dirty="0"/>
          </a:p>
          <a:p>
            <a:pPr>
              <a:defRPr/>
            </a:pPr>
            <a:r>
              <a:rPr lang="en-IN" sz="2400" dirty="0"/>
              <a:t>It is random because there is some change associated with Each possible value</a:t>
            </a:r>
            <a:endParaRPr lang="en-IN" sz="2400" b="1" dirty="0"/>
          </a:p>
          <a:p>
            <a:pPr marL="0" indent="0">
              <a:buNone/>
            </a:pPr>
            <a:endParaRPr lang="en-IN" sz="2400" b="1" dirty="0"/>
          </a:p>
          <a:p>
            <a:pPr marL="0" indent="0">
              <a:buNone/>
            </a:pPr>
            <a:r>
              <a:rPr lang="en-IN" sz="2400" b="1" dirty="0"/>
              <a:t>Example</a:t>
            </a:r>
            <a:r>
              <a:rPr lang="en-IN" sz="2400" dirty="0"/>
              <a:t>: Tossing a coin: we could get Heads or Tails.</a:t>
            </a:r>
          </a:p>
          <a:p>
            <a:r>
              <a:rPr lang="en-IN" sz="2400" dirty="0"/>
              <a:t>We have an experiment (such as tossing a coin) We give values to each event. The set of values is a </a:t>
            </a:r>
            <a:r>
              <a:rPr lang="en-IN" sz="2400" b="1" dirty="0"/>
              <a:t>Random Variable</a:t>
            </a:r>
            <a:r>
              <a:rPr lang="en-IN" sz="2400" dirty="0"/>
              <a:t>.</a:t>
            </a:r>
            <a:endParaRPr lang="en-US" sz="2400" dirty="0"/>
          </a:p>
        </p:txBody>
      </p:sp>
      <p:sp>
        <p:nvSpPr>
          <p:cNvPr id="10" name="AutoShape 4" descr="Image result for what is a random vari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302707"/>
            <a:ext cx="3706504" cy="1773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259821"/>
            <a:ext cx="3706504" cy="2716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931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1"/>
            <a:ext cx="11150600" cy="529234"/>
          </a:xfrm>
        </p:spPr>
        <p:txBody>
          <a:bodyPr/>
          <a:lstStyle/>
          <a:p>
            <a:r>
              <a:rPr lang="en-US" dirty="0"/>
              <a:t>What IS probability distribution ?</a:t>
            </a:r>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41</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360326" y="1168973"/>
            <a:ext cx="11150600" cy="4893647"/>
          </a:xfrm>
          <a:prstGeom prst="rect">
            <a:avLst/>
          </a:prstGeom>
          <a:noFill/>
        </p:spPr>
        <p:txBody>
          <a:bodyPr wrap="square" rtlCol="0">
            <a:spAutoFit/>
          </a:bodyPr>
          <a:lstStyle/>
          <a:p>
            <a:r>
              <a:rPr lang="en-US" sz="2400" dirty="0"/>
              <a:t>A probability distribution is a statistical function that describes all the possible values and likelihoods that a random variable can take within a given range. This range will be bounded between the minimum and maximum possible values, but precisely where the possible value is likely to be plotted on the probability distribution depends on a number of factors. These factors include the distribution's mean (average), standard deviation, skewness, and kurtosis.</a:t>
            </a:r>
          </a:p>
          <a:p>
            <a:r>
              <a:rPr lang="en-US" sz="2400" b="1" dirty="0"/>
              <a:t>What is a probability distribution example?</a:t>
            </a:r>
          </a:p>
          <a:p>
            <a:r>
              <a:rPr lang="en-US" sz="2400" dirty="0"/>
              <a:t>A probability distribution for a particular random variable is a function or table of values that maps the outcomes in the sample space to the probabilities of those outcomes. For example, in an experiment of tossing a coin twice, the sample space is. {HH, HT, TH, TT}.</a:t>
            </a:r>
          </a:p>
          <a:p>
            <a:endParaRPr lang="en-US" sz="2400" b="1" dirty="0">
              <a:solidFill>
                <a:srgbClr val="FF0000"/>
              </a:solidFill>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227990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Probability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42</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729465" y="1674688"/>
            <a:ext cx="10928691" cy="3785652"/>
          </a:xfrm>
          <a:prstGeom prst="rect">
            <a:avLst/>
          </a:prstGeom>
          <a:noFill/>
        </p:spPr>
        <p:txBody>
          <a:bodyPr wrap="square" rtlCol="0">
            <a:spAutoFit/>
          </a:bodyPr>
          <a:lstStyle/>
          <a:p>
            <a:r>
              <a:rPr lang="en-US" sz="2400" b="1" dirty="0"/>
              <a:t>What is probability distribution used for?</a:t>
            </a:r>
          </a:p>
          <a:p>
            <a:r>
              <a:rPr lang="en-US" sz="2400" dirty="0"/>
              <a:t>Probability can be used for more than calculating the likelihood of one event; it can summarize the likelihood of all possible outcomes. ... Probability distributions summarize the relationship between possible values and their probability for a random variable.</a:t>
            </a:r>
          </a:p>
          <a:p>
            <a:pPr marL="342900" indent="-342900">
              <a:buFont typeface="Arial" panose="020B0604020202020204" pitchFamily="34" charset="0"/>
              <a:buChar char="•"/>
            </a:pPr>
            <a:endParaRPr lang="en-US" sz="2400" dirty="0"/>
          </a:p>
          <a:p>
            <a:r>
              <a:rPr lang="en-US" sz="2400" b="1" dirty="0"/>
              <a:t>How do you find the probability distribution?</a:t>
            </a:r>
          </a:p>
          <a:p>
            <a:r>
              <a:rPr lang="en-US" sz="2400" dirty="0"/>
              <a:t>To calculate this, we multiply each possible value of the variable by its probability, then add the results. Σ (xi × P(xi)) = { x1 × P(x1)} + { x2 × P(x2)} + { x3 × P(x3)} + ... E(X) is also called the mean of the probability distribution.</a:t>
            </a:r>
          </a:p>
        </p:txBody>
      </p:sp>
    </p:spTree>
    <p:extLst>
      <p:ext uri="{BB962C8B-B14F-4D97-AF65-F5344CB8AC3E}">
        <p14:creationId xmlns:p14="http://schemas.microsoft.com/office/powerpoint/2010/main" val="528317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Types of Probability Distributions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43</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729465" y="1674688"/>
            <a:ext cx="10928691" cy="3785652"/>
          </a:xfrm>
          <a:prstGeom prst="rect">
            <a:avLst/>
          </a:prstGeom>
          <a:noFill/>
        </p:spPr>
        <p:txBody>
          <a:bodyPr wrap="square" rtlCol="0">
            <a:spAutoFit/>
          </a:bodyPr>
          <a:lstStyle/>
          <a:p>
            <a:r>
              <a:rPr lang="en-US" sz="2400" dirty="0"/>
              <a:t>There are many different classifications of probability distributions. Some of them include the normal distribution, chi square distribution, binomial distribution, and Poisson distribution. The different probability distributions serve different purposes and represent different data generation processes. The binomial distribution, for example, evaluates the probability of an event occurring several times over a given number of trials and given the event's probability in each trial. and may be generated by keeping track of how many free throws a basketball player makes in a game, where 1 = a basket and 0 = a miss. Another typical example would be to use a fair coin and figuring the probability of that coin coming up heads in 10 straight flips. A binomial distribution is discrete, as opposed to continuous, since only 1 or 0 is a valid response.</a:t>
            </a:r>
          </a:p>
        </p:txBody>
      </p:sp>
    </p:spTree>
    <p:extLst>
      <p:ext uri="{BB962C8B-B14F-4D97-AF65-F5344CB8AC3E}">
        <p14:creationId xmlns:p14="http://schemas.microsoft.com/office/powerpoint/2010/main" val="174324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Types of Probability Distributions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44</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729465" y="1674688"/>
            <a:ext cx="10928691" cy="2677656"/>
          </a:xfrm>
          <a:prstGeom prst="rect">
            <a:avLst/>
          </a:prstGeom>
          <a:noFill/>
        </p:spPr>
        <p:txBody>
          <a:bodyPr wrap="square" rtlCol="0">
            <a:spAutoFit/>
          </a:bodyPr>
          <a:lstStyle/>
          <a:p>
            <a:r>
              <a:rPr lang="en-US" sz="2400" dirty="0"/>
              <a:t>There are many different classifications of probability distributions. Some of them include the </a:t>
            </a:r>
          </a:p>
          <a:p>
            <a:r>
              <a:rPr lang="en-US" sz="2400" dirty="0"/>
              <a:t>normal distribution, </a:t>
            </a:r>
          </a:p>
          <a:p>
            <a:r>
              <a:rPr lang="en-US" sz="2400" dirty="0"/>
              <a:t>chi square distribution, </a:t>
            </a:r>
          </a:p>
          <a:p>
            <a:r>
              <a:rPr lang="en-US" sz="2400" dirty="0"/>
              <a:t>binomial distribution, </a:t>
            </a:r>
          </a:p>
          <a:p>
            <a:r>
              <a:rPr lang="en-US" sz="2400" dirty="0"/>
              <a:t>and Poisson distribution. </a:t>
            </a:r>
          </a:p>
          <a:p>
            <a:endParaRPr lang="en-US" sz="2400" dirty="0"/>
          </a:p>
        </p:txBody>
      </p:sp>
    </p:spTree>
    <p:extLst>
      <p:ext uri="{BB962C8B-B14F-4D97-AF65-F5344CB8AC3E}">
        <p14:creationId xmlns:p14="http://schemas.microsoft.com/office/powerpoint/2010/main" val="433893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Purpose of Probability Distributions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45</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729465" y="1674688"/>
            <a:ext cx="10928691" cy="3785652"/>
          </a:xfrm>
          <a:prstGeom prst="rect">
            <a:avLst/>
          </a:prstGeom>
          <a:noFill/>
        </p:spPr>
        <p:txBody>
          <a:bodyPr wrap="square" rtlCol="0">
            <a:spAutoFit/>
          </a:bodyPr>
          <a:lstStyle/>
          <a:p>
            <a:r>
              <a:rPr lang="en-US" sz="2400" dirty="0"/>
              <a:t>The different probability distributions serve different purposes and represent different data generation processes. </a:t>
            </a:r>
          </a:p>
          <a:p>
            <a:endParaRPr lang="en-US" sz="2400" dirty="0"/>
          </a:p>
          <a:p>
            <a:r>
              <a:rPr lang="en-US" sz="2400" dirty="0"/>
              <a:t>The binomial distribution, for example, evaluates the probability of an event occurring several times over a given number of trials and given the event's probability in each trial. and may be generated by keeping track of how many free throws a basketball player makes in a game, where 1 = a basket and 0 = a miss. Another typical example would be to use a fair coin and figuring the probability of that coin coming up heads in 10 straight flips. A binomial distribution is discrete, as opposed to continuous, since only 1 or 0 is a valid response.</a:t>
            </a:r>
          </a:p>
        </p:txBody>
      </p:sp>
    </p:spTree>
    <p:extLst>
      <p:ext uri="{BB962C8B-B14F-4D97-AF65-F5344CB8AC3E}">
        <p14:creationId xmlns:p14="http://schemas.microsoft.com/office/powerpoint/2010/main" val="246468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0492"/>
            <a:ext cx="5290730" cy="2099479"/>
          </a:xfrm>
        </p:spPr>
        <p:txBody>
          <a:bodyPr/>
          <a:lstStyle/>
          <a:p>
            <a:r>
              <a:rPr lang="en-US" sz="4400" spc="10" dirty="0"/>
              <a:t>Normal</a:t>
            </a:r>
            <a:r>
              <a:rPr lang="en-US" sz="4400" spc="-65" dirty="0"/>
              <a:t> </a:t>
            </a:r>
            <a:r>
              <a:rPr lang="en-US" sz="4400" spc="10" dirty="0"/>
              <a:t>Distribution</a:t>
            </a:r>
            <a:endParaRPr lang="en-US"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46</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73442" y="741071"/>
            <a:ext cx="5305661" cy="5305661"/>
          </a:xfrm>
          <a:prstGeom prst="ellipse">
            <a:avLst/>
          </a:prstGeom>
        </p:spPr>
      </p:pic>
    </p:spTree>
    <p:extLst>
      <p:ext uri="{BB962C8B-B14F-4D97-AF65-F5344CB8AC3E}">
        <p14:creationId xmlns:p14="http://schemas.microsoft.com/office/powerpoint/2010/main" val="13079009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2"/>
            <a:ext cx="11150600" cy="482844"/>
          </a:xfrm>
        </p:spPr>
        <p:txBody>
          <a:bodyPr/>
          <a:lstStyle/>
          <a:p>
            <a:r>
              <a:rPr lang="en-US" spc="-5" dirty="0">
                <a:solidFill>
                  <a:srgbClr val="6A6292"/>
                </a:solidFill>
                <a:latin typeface="Trebuchet MS"/>
                <a:cs typeface="Trebuchet MS"/>
              </a:rPr>
              <a:t>Examples of Normal Distribution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47</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342538" y="684114"/>
            <a:ext cx="10928691" cy="2308324"/>
          </a:xfrm>
          <a:prstGeom prst="rect">
            <a:avLst/>
          </a:prstGeom>
          <a:noFill/>
        </p:spPr>
        <p:txBody>
          <a:bodyPr wrap="square" rtlCol="0">
            <a:spAutoFit/>
          </a:bodyPr>
          <a:lstStyle/>
          <a:p>
            <a:r>
              <a:rPr lang="en-US" sz="2400" dirty="0"/>
              <a:t>Height of the population is the example of normal distribution. Most of the people in a specific population are of average height. The number of people taller and shorter than the average height people is almost equal, and a very small number of people are either extremely tall or extremely short. However, height is not a single characteristic, several genetic and environmental factors influence height. Therefore, it follows the normal distribution.</a:t>
            </a:r>
          </a:p>
        </p:txBody>
      </p:sp>
      <p:pic>
        <p:nvPicPr>
          <p:cNvPr id="5" name="Picture 4">
            <a:extLst>
              <a:ext uri="{FF2B5EF4-FFF2-40B4-BE49-F238E27FC236}">
                <a16:creationId xmlns:a16="http://schemas.microsoft.com/office/drawing/2014/main" id="{9F32D1B7-B1E8-4EE8-A399-DF70F23A03C2}"/>
              </a:ext>
            </a:extLst>
          </p:cNvPr>
          <p:cNvPicPr>
            <a:picLocks noChangeAspect="1"/>
          </p:cNvPicPr>
          <p:nvPr/>
        </p:nvPicPr>
        <p:blipFill>
          <a:blip r:embed="rId3"/>
          <a:stretch>
            <a:fillRect/>
          </a:stretch>
        </p:blipFill>
        <p:spPr>
          <a:xfrm>
            <a:off x="3554858" y="2808247"/>
            <a:ext cx="5072760" cy="2967564"/>
          </a:xfrm>
          <a:prstGeom prst="rect">
            <a:avLst/>
          </a:prstGeom>
        </p:spPr>
      </p:pic>
    </p:spTree>
    <p:extLst>
      <p:ext uri="{BB962C8B-B14F-4D97-AF65-F5344CB8AC3E}">
        <p14:creationId xmlns:p14="http://schemas.microsoft.com/office/powerpoint/2010/main" val="2212016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F3C880-DABB-4CD4-814D-7ED1E0691D27}"/>
              </a:ext>
            </a:extLst>
          </p:cNvPr>
          <p:cNvSpPr>
            <a:spLocks noGrp="1"/>
          </p:cNvSpPr>
          <p:nvPr>
            <p:ph type="sldNum" sz="quarter" idx="12"/>
          </p:nvPr>
        </p:nvSpPr>
        <p:spPr/>
        <p:txBody>
          <a:bodyPr/>
          <a:lstStyle/>
          <a:p>
            <a:fld id="{B6F15528-21DE-4FAA-801E-634DDDAF4B2B}" type="slidenum">
              <a:rPr lang="en-IN" smtClean="0">
                <a:solidFill>
                  <a:prstClr val="white"/>
                </a:solidFill>
              </a:rPr>
              <a:pPr/>
              <a:t>48</a:t>
            </a:fld>
            <a:endParaRPr lang="en-IN">
              <a:solidFill>
                <a:prstClr val="white"/>
              </a:solidFill>
            </a:endParaRPr>
          </a:p>
        </p:txBody>
      </p:sp>
      <p:pic>
        <p:nvPicPr>
          <p:cNvPr id="5" name="Picture 4">
            <a:extLst>
              <a:ext uri="{FF2B5EF4-FFF2-40B4-BE49-F238E27FC236}">
                <a16:creationId xmlns:a16="http://schemas.microsoft.com/office/drawing/2014/main" id="{FBDC0885-BDF0-4CFC-A678-B00601F65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27" y="1727112"/>
            <a:ext cx="7677545" cy="3403775"/>
          </a:xfrm>
          <a:prstGeom prst="rect">
            <a:avLst/>
          </a:prstGeom>
        </p:spPr>
      </p:pic>
      <p:sp>
        <p:nvSpPr>
          <p:cNvPr id="6" name="TextBox 5">
            <a:extLst>
              <a:ext uri="{FF2B5EF4-FFF2-40B4-BE49-F238E27FC236}">
                <a16:creationId xmlns:a16="http://schemas.microsoft.com/office/drawing/2014/main" id="{51A807DD-0BE0-41B7-BE8C-5E46A2E8133F}"/>
              </a:ext>
            </a:extLst>
          </p:cNvPr>
          <p:cNvSpPr txBox="1"/>
          <p:nvPr/>
        </p:nvSpPr>
        <p:spPr>
          <a:xfrm>
            <a:off x="1240404" y="434450"/>
            <a:ext cx="7677546" cy="2585323"/>
          </a:xfrm>
          <a:prstGeom prst="rect">
            <a:avLst/>
          </a:prstGeom>
          <a:noFill/>
        </p:spPr>
        <p:txBody>
          <a:bodyPr wrap="square" rtlCol="0">
            <a:spAutoFit/>
          </a:bodyPr>
          <a:lstStyle/>
          <a:p>
            <a:r>
              <a:rPr lang="en-US" dirty="0"/>
              <a:t>There are 2 students Ram and Sham. Ram Scored 1800 in his SAT exam. Sham scored 24 in his ACT Exam. Did Ram or Sham score better?											</a:t>
            </a:r>
          </a:p>
          <a:p>
            <a:r>
              <a:rPr lang="en-US" dirty="0"/>
              <a:t>SAT Score Mean = 1500, Standard Deviation = 300											</a:t>
            </a:r>
          </a:p>
          <a:p>
            <a:r>
              <a:rPr lang="en-US" dirty="0"/>
              <a:t>ACT Score Mean = 21, Standard Deviation = 5											</a:t>
            </a:r>
          </a:p>
          <a:p>
            <a:r>
              <a:rPr lang="en-US" dirty="0"/>
              <a:t>Did Ram or Sham score better?											</a:t>
            </a:r>
          </a:p>
        </p:txBody>
      </p:sp>
    </p:spTree>
    <p:extLst>
      <p:ext uri="{BB962C8B-B14F-4D97-AF65-F5344CB8AC3E}">
        <p14:creationId xmlns:p14="http://schemas.microsoft.com/office/powerpoint/2010/main" val="1428595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3CBFCB-892D-4629-A470-4CB7133192C3}"/>
              </a:ext>
            </a:extLst>
          </p:cNvPr>
          <p:cNvSpPr>
            <a:spLocks noGrp="1"/>
          </p:cNvSpPr>
          <p:nvPr>
            <p:ph type="sldNum" sz="quarter" idx="12"/>
          </p:nvPr>
        </p:nvSpPr>
        <p:spPr/>
        <p:txBody>
          <a:bodyPr/>
          <a:lstStyle/>
          <a:p>
            <a:fld id="{B6F15528-21DE-4FAA-801E-634DDDAF4B2B}" type="slidenum">
              <a:rPr lang="en-IN" smtClean="0">
                <a:solidFill>
                  <a:prstClr val="white"/>
                </a:solidFill>
              </a:rPr>
              <a:pPr/>
              <a:t>49</a:t>
            </a:fld>
            <a:endParaRPr lang="en-IN">
              <a:solidFill>
                <a:prstClr val="white"/>
              </a:solidFill>
            </a:endParaRPr>
          </a:p>
        </p:txBody>
      </p:sp>
      <p:pic>
        <p:nvPicPr>
          <p:cNvPr id="2050" name="Picture 2" descr="Symmetrical and Asymmetrical Data">
            <a:extLst>
              <a:ext uri="{FF2B5EF4-FFF2-40B4-BE49-F238E27FC236}">
                <a16:creationId xmlns:a16="http://schemas.microsoft.com/office/drawing/2014/main" id="{A43B9610-E541-4363-B613-41A1FAD4E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136" y="1586286"/>
            <a:ext cx="7187728" cy="368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353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0"/>
            <a:ext cx="11150600" cy="920336"/>
          </a:xfrm>
        </p:spPr>
        <p:txBody>
          <a:bodyPr/>
          <a:lstStyle/>
          <a:p>
            <a:r>
              <a:rPr lang="en-US" spc="-5" dirty="0">
                <a:solidFill>
                  <a:srgbClr val="6A6292"/>
                </a:solidFill>
                <a:latin typeface="Trebuchet MS"/>
                <a:cs typeface="Trebuchet MS"/>
              </a:rPr>
              <a:t>P</a:t>
            </a:r>
            <a:r>
              <a:rPr lang="en-US" dirty="0">
                <a:solidFill>
                  <a:srgbClr val="6A6292"/>
                </a:solidFill>
                <a:latin typeface="Trebuchet MS"/>
                <a:cs typeface="Trebuchet MS"/>
              </a:rPr>
              <a:t>r</a:t>
            </a:r>
            <a:r>
              <a:rPr lang="en-US" spc="-5" dirty="0">
                <a:solidFill>
                  <a:srgbClr val="6A6292"/>
                </a:solidFill>
                <a:latin typeface="Trebuchet MS"/>
                <a:cs typeface="Trebuchet MS"/>
              </a:rPr>
              <a:t>oba</a:t>
            </a:r>
            <a:r>
              <a:rPr lang="en-US" spc="-20" dirty="0">
                <a:solidFill>
                  <a:srgbClr val="6A6292"/>
                </a:solidFill>
                <a:latin typeface="Trebuchet MS"/>
                <a:cs typeface="Trebuchet MS"/>
              </a:rPr>
              <a:t>b</a:t>
            </a:r>
            <a:r>
              <a:rPr lang="en-US" spc="-10" dirty="0">
                <a:solidFill>
                  <a:srgbClr val="6A6292"/>
                </a:solidFill>
                <a:latin typeface="Trebuchet MS"/>
                <a:cs typeface="Trebuchet MS"/>
              </a:rPr>
              <a:t>i</a:t>
            </a:r>
            <a:r>
              <a:rPr lang="en-US" dirty="0">
                <a:solidFill>
                  <a:srgbClr val="6A6292"/>
                </a:solidFill>
                <a:latin typeface="Trebuchet MS"/>
                <a:cs typeface="Trebuchet MS"/>
              </a:rPr>
              <a:t>l</a:t>
            </a:r>
            <a:r>
              <a:rPr lang="en-US" spc="-10" dirty="0">
                <a:solidFill>
                  <a:srgbClr val="6A6292"/>
                </a:solidFill>
                <a:latin typeface="Trebuchet MS"/>
                <a:cs typeface="Trebuchet MS"/>
              </a:rPr>
              <a:t>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5</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3505" marR="5080" indent="-91440">
              <a:lnSpc>
                <a:spcPct val="100000"/>
              </a:lnSpc>
              <a:spcBef>
                <a:spcPts val="105"/>
              </a:spcBef>
            </a:pPr>
            <a:r>
              <a:rPr lang="en-US" sz="2400" spc="-65" dirty="0">
                <a:solidFill>
                  <a:schemeClr val="bg1"/>
                </a:solidFill>
                <a:latin typeface="Trebuchet MS"/>
                <a:cs typeface="Trebuchet MS"/>
              </a:rPr>
              <a:t>P</a:t>
            </a:r>
            <a:r>
              <a:rPr lang="en-US" sz="2400" spc="-10" dirty="0">
                <a:solidFill>
                  <a:schemeClr val="bg1"/>
                </a:solidFill>
                <a:latin typeface="Trebuchet MS"/>
                <a:cs typeface="Trebuchet MS"/>
              </a:rPr>
              <a:t>r</a:t>
            </a:r>
            <a:r>
              <a:rPr lang="en-US" sz="2400" dirty="0">
                <a:solidFill>
                  <a:schemeClr val="bg1"/>
                </a:solidFill>
                <a:latin typeface="Trebuchet MS"/>
                <a:cs typeface="Trebuchet MS"/>
              </a:rPr>
              <a:t>ob</a:t>
            </a:r>
            <a:r>
              <a:rPr lang="en-US" sz="2400" spc="-10" dirty="0">
                <a:solidFill>
                  <a:schemeClr val="bg1"/>
                </a:solidFill>
                <a:latin typeface="Trebuchet MS"/>
                <a:cs typeface="Trebuchet MS"/>
              </a:rPr>
              <a:t>a</a:t>
            </a:r>
            <a:r>
              <a:rPr lang="en-US" sz="2400" spc="-5" dirty="0">
                <a:solidFill>
                  <a:schemeClr val="bg1"/>
                </a:solidFill>
                <a:latin typeface="Trebuchet MS"/>
                <a:cs typeface="Trebuchet MS"/>
              </a:rPr>
              <a:t>b</a:t>
            </a:r>
            <a:r>
              <a:rPr lang="en-US" sz="2400" spc="-10" dirty="0">
                <a:solidFill>
                  <a:schemeClr val="bg1"/>
                </a:solidFill>
                <a:latin typeface="Trebuchet MS"/>
                <a:cs typeface="Trebuchet MS"/>
              </a:rPr>
              <a:t>i</a:t>
            </a:r>
            <a:r>
              <a:rPr lang="en-US" sz="2400" dirty="0">
                <a:solidFill>
                  <a:schemeClr val="bg1"/>
                </a:solidFill>
                <a:latin typeface="Trebuchet MS"/>
                <a:cs typeface="Trebuchet MS"/>
              </a:rPr>
              <a:t>l</a:t>
            </a:r>
            <a:r>
              <a:rPr lang="en-US" sz="2400" spc="-5" dirty="0">
                <a:solidFill>
                  <a:schemeClr val="bg1"/>
                </a:solidFill>
                <a:latin typeface="Trebuchet MS"/>
                <a:cs typeface="Trebuchet MS"/>
              </a:rPr>
              <a:t>i</a:t>
            </a:r>
            <a:r>
              <a:rPr lang="en-US" sz="2400" spc="-10" dirty="0">
                <a:solidFill>
                  <a:schemeClr val="bg1"/>
                </a:solidFill>
                <a:latin typeface="Trebuchet MS"/>
                <a:cs typeface="Trebuchet MS"/>
              </a:rPr>
              <a:t>t</a:t>
            </a:r>
            <a:r>
              <a:rPr lang="en-US" sz="2400" dirty="0">
                <a:solidFill>
                  <a:schemeClr val="bg1"/>
                </a:solidFill>
                <a:latin typeface="Trebuchet MS"/>
                <a:cs typeface="Trebuchet MS"/>
              </a:rPr>
              <a:t>y  </a:t>
            </a:r>
            <a:r>
              <a:rPr lang="en-US" sz="2400" spc="-5" dirty="0">
                <a:solidFill>
                  <a:schemeClr val="bg1"/>
                </a:solidFill>
                <a:latin typeface="Trebuchet MS"/>
                <a:cs typeface="Trebuchet MS"/>
              </a:rPr>
              <a:t>Example</a:t>
            </a:r>
            <a:endParaRPr lang="en-US" sz="2400" dirty="0">
              <a:solidFill>
                <a:schemeClr val="bg1"/>
              </a:solidFill>
              <a:latin typeface="Trebuchet MS"/>
              <a:cs typeface="Trebuchet MS"/>
            </a:endParaRPr>
          </a:p>
        </p:txBody>
      </p:sp>
      <p:sp>
        <p:nvSpPr>
          <p:cNvPr id="11" name="object 25"/>
          <p:cNvSpPr/>
          <p:nvPr/>
        </p:nvSpPr>
        <p:spPr>
          <a:xfrm>
            <a:off x="4526984" y="1504828"/>
            <a:ext cx="3448812" cy="2587752"/>
          </a:xfrm>
          <a:prstGeom prst="rect">
            <a:avLst/>
          </a:prstGeom>
          <a:blipFill>
            <a:blip r:embed="rId2" cstate="print"/>
            <a:stretch>
              <a:fillRect/>
            </a:stretch>
          </a:blipFill>
        </p:spPr>
        <p:txBody>
          <a:bodyPr wrap="square" lIns="0" tIns="0" rIns="0" bIns="0" rtlCol="0"/>
          <a:lstStyle/>
          <a:p>
            <a:endParaRPr/>
          </a:p>
        </p:txBody>
      </p:sp>
      <p:sp>
        <p:nvSpPr>
          <p:cNvPr id="12" name="object 26"/>
          <p:cNvSpPr/>
          <p:nvPr/>
        </p:nvSpPr>
        <p:spPr>
          <a:xfrm>
            <a:off x="8750807" y="1447800"/>
            <a:ext cx="1024127" cy="2587752"/>
          </a:xfrm>
          <a:prstGeom prst="rect">
            <a:avLst/>
          </a:prstGeom>
          <a:blipFill>
            <a:blip r:embed="rId3" cstate="print"/>
            <a:stretch>
              <a:fillRect/>
            </a:stretch>
          </a:blipFill>
        </p:spPr>
        <p:txBody>
          <a:bodyPr wrap="square" lIns="0" tIns="0" rIns="0" bIns="0" rtlCol="0"/>
          <a:lstStyle/>
          <a:p>
            <a:endParaRPr/>
          </a:p>
        </p:txBody>
      </p:sp>
      <p:sp>
        <p:nvSpPr>
          <p:cNvPr id="13" name="object 31"/>
          <p:cNvSpPr txBox="1"/>
          <p:nvPr/>
        </p:nvSpPr>
        <p:spPr>
          <a:xfrm>
            <a:off x="9852406" y="1714627"/>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a:t>
            </a:r>
          </a:p>
        </p:txBody>
      </p:sp>
      <p:sp>
        <p:nvSpPr>
          <p:cNvPr id="14" name="object 31"/>
          <p:cNvSpPr txBox="1"/>
          <p:nvPr/>
        </p:nvSpPr>
        <p:spPr>
          <a:xfrm>
            <a:off x="9849865" y="2449776"/>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a:t>
            </a:r>
          </a:p>
        </p:txBody>
      </p:sp>
      <p:sp>
        <p:nvSpPr>
          <p:cNvPr id="15" name="object 31"/>
          <p:cNvSpPr txBox="1"/>
          <p:nvPr/>
        </p:nvSpPr>
        <p:spPr>
          <a:xfrm flipV="1">
            <a:off x="9831767" y="3056199"/>
            <a:ext cx="152400" cy="221214"/>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a:t>
            </a:r>
          </a:p>
        </p:txBody>
      </p:sp>
      <p:sp>
        <p:nvSpPr>
          <p:cNvPr id="16" name="object 31"/>
          <p:cNvSpPr txBox="1"/>
          <p:nvPr/>
        </p:nvSpPr>
        <p:spPr>
          <a:xfrm>
            <a:off x="9907967" y="3628891"/>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a:t>
            </a:r>
          </a:p>
        </p:txBody>
      </p:sp>
      <p:sp>
        <p:nvSpPr>
          <p:cNvPr id="17" name="object 32"/>
          <p:cNvSpPr txBox="1"/>
          <p:nvPr/>
        </p:nvSpPr>
        <p:spPr>
          <a:xfrm>
            <a:off x="10438658" y="1766386"/>
            <a:ext cx="205740" cy="232410"/>
          </a:xfrm>
          <a:prstGeom prst="rect">
            <a:avLst/>
          </a:prstGeom>
        </p:spPr>
        <p:txBody>
          <a:bodyPr vert="horz" wrap="square" lIns="0" tIns="13335" rIns="0" bIns="0" rtlCol="0">
            <a:spAutoFit/>
          </a:bodyPr>
          <a:lstStyle/>
          <a:p>
            <a:pPr marL="12700">
              <a:lnSpc>
                <a:spcPct val="100000"/>
              </a:lnSpc>
              <a:spcBef>
                <a:spcPts val="105"/>
              </a:spcBef>
            </a:pPr>
            <a:r>
              <a:rPr sz="1350" spc="-5" dirty="0">
                <a:latin typeface="Trebuchet MS"/>
                <a:cs typeface="Trebuchet MS"/>
              </a:rPr>
              <a:t>14</a:t>
            </a:r>
            <a:endParaRPr sz="1350" dirty="0">
              <a:latin typeface="Trebuchet MS"/>
              <a:cs typeface="Trebuchet MS"/>
            </a:endParaRPr>
          </a:p>
        </p:txBody>
      </p:sp>
      <p:sp>
        <p:nvSpPr>
          <p:cNvPr id="18" name="object 30"/>
          <p:cNvSpPr txBox="1"/>
          <p:nvPr/>
        </p:nvSpPr>
        <p:spPr>
          <a:xfrm>
            <a:off x="10541254" y="2435761"/>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5</a:t>
            </a:r>
          </a:p>
        </p:txBody>
      </p:sp>
      <p:sp>
        <p:nvSpPr>
          <p:cNvPr id="19" name="object 28"/>
          <p:cNvSpPr txBox="1"/>
          <p:nvPr/>
        </p:nvSpPr>
        <p:spPr>
          <a:xfrm>
            <a:off x="10541254" y="2995571"/>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5</a:t>
            </a:r>
          </a:p>
        </p:txBody>
      </p:sp>
      <p:sp>
        <p:nvSpPr>
          <p:cNvPr id="20" name="object 34"/>
          <p:cNvSpPr txBox="1"/>
          <p:nvPr/>
        </p:nvSpPr>
        <p:spPr>
          <a:xfrm>
            <a:off x="10549945" y="3650372"/>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6</a:t>
            </a:r>
          </a:p>
        </p:txBody>
      </p:sp>
      <p:sp>
        <p:nvSpPr>
          <p:cNvPr id="21" name="object 35"/>
          <p:cNvSpPr/>
          <p:nvPr/>
        </p:nvSpPr>
        <p:spPr>
          <a:xfrm>
            <a:off x="8822435" y="4110228"/>
            <a:ext cx="2465070" cy="0"/>
          </a:xfrm>
          <a:custGeom>
            <a:avLst/>
            <a:gdLst/>
            <a:ahLst/>
            <a:cxnLst/>
            <a:rect l="l" t="t" r="r" b="b"/>
            <a:pathLst>
              <a:path w="2465070">
                <a:moveTo>
                  <a:pt x="0" y="0"/>
                </a:moveTo>
                <a:lnTo>
                  <a:pt x="2464943" y="0"/>
                </a:lnTo>
              </a:path>
            </a:pathLst>
          </a:custGeom>
          <a:ln w="6096">
            <a:solidFill>
              <a:srgbClr val="EF7E09"/>
            </a:solidFill>
          </a:ln>
        </p:spPr>
        <p:txBody>
          <a:bodyPr wrap="square" lIns="0" tIns="0" rIns="0" bIns="0" rtlCol="0"/>
          <a:lstStyle/>
          <a:p>
            <a:endParaRPr/>
          </a:p>
        </p:txBody>
      </p:sp>
      <p:sp>
        <p:nvSpPr>
          <p:cNvPr id="22" name="object 36"/>
          <p:cNvSpPr txBox="1"/>
          <p:nvPr/>
        </p:nvSpPr>
        <p:spPr>
          <a:xfrm>
            <a:off x="9170034" y="4194428"/>
            <a:ext cx="854075" cy="232410"/>
          </a:xfrm>
          <a:prstGeom prst="rect">
            <a:avLst/>
          </a:prstGeom>
        </p:spPr>
        <p:txBody>
          <a:bodyPr vert="horz" wrap="square" lIns="0" tIns="13335" rIns="0" bIns="0" rtlCol="0">
            <a:spAutoFit/>
          </a:bodyPr>
          <a:lstStyle/>
          <a:p>
            <a:pPr marL="12700">
              <a:lnSpc>
                <a:spcPct val="100000"/>
              </a:lnSpc>
              <a:spcBef>
                <a:spcPts val="105"/>
              </a:spcBef>
              <a:tabLst>
                <a:tab pos="749935" algn="l"/>
              </a:tabLst>
            </a:pPr>
            <a:r>
              <a:rPr sz="1350" spc="-165" dirty="0">
                <a:latin typeface="Trebuchet MS"/>
                <a:cs typeface="Trebuchet MS"/>
              </a:rPr>
              <a:t>T</a:t>
            </a:r>
            <a:r>
              <a:rPr sz="1350" dirty="0">
                <a:latin typeface="Trebuchet MS"/>
                <a:cs typeface="Trebuchet MS"/>
              </a:rPr>
              <a:t>o</a:t>
            </a:r>
            <a:r>
              <a:rPr sz="1350" spc="5" dirty="0">
                <a:latin typeface="Trebuchet MS"/>
                <a:cs typeface="Trebuchet MS"/>
              </a:rPr>
              <a:t>t</a:t>
            </a:r>
            <a:r>
              <a:rPr sz="1350" spc="-5" dirty="0">
                <a:latin typeface="Trebuchet MS"/>
                <a:cs typeface="Trebuchet MS"/>
              </a:rPr>
              <a:t>a</a:t>
            </a:r>
            <a:r>
              <a:rPr sz="1350" dirty="0">
                <a:latin typeface="Trebuchet MS"/>
                <a:cs typeface="Trebuchet MS"/>
              </a:rPr>
              <a:t>l	=</a:t>
            </a:r>
          </a:p>
        </p:txBody>
      </p:sp>
      <p:sp>
        <p:nvSpPr>
          <p:cNvPr id="23" name="object 37"/>
          <p:cNvSpPr txBox="1"/>
          <p:nvPr/>
        </p:nvSpPr>
        <p:spPr>
          <a:xfrm>
            <a:off x="10541889" y="4194428"/>
            <a:ext cx="205740" cy="232410"/>
          </a:xfrm>
          <a:prstGeom prst="rect">
            <a:avLst/>
          </a:prstGeom>
        </p:spPr>
        <p:txBody>
          <a:bodyPr vert="horz" wrap="square" lIns="0" tIns="13335" rIns="0" bIns="0" rtlCol="0">
            <a:spAutoFit/>
          </a:bodyPr>
          <a:lstStyle/>
          <a:p>
            <a:pPr marL="12700">
              <a:lnSpc>
                <a:spcPct val="100000"/>
              </a:lnSpc>
              <a:spcBef>
                <a:spcPts val="105"/>
              </a:spcBef>
            </a:pPr>
            <a:r>
              <a:rPr sz="1350" spc="-5" dirty="0">
                <a:latin typeface="Trebuchet MS"/>
                <a:cs typeface="Trebuchet MS"/>
              </a:rPr>
              <a:t>30</a:t>
            </a:r>
            <a:endParaRPr sz="1350" dirty="0">
              <a:latin typeface="Trebuchet MS"/>
              <a:cs typeface="Trebuchet MS"/>
            </a:endParaRPr>
          </a:p>
        </p:txBody>
      </p:sp>
      <p:sp>
        <p:nvSpPr>
          <p:cNvPr id="6" name="TextBox 5">
            <a:extLst>
              <a:ext uri="{FF2B5EF4-FFF2-40B4-BE49-F238E27FC236}">
                <a16:creationId xmlns:a16="http://schemas.microsoft.com/office/drawing/2014/main" id="{FC08F077-434A-482E-9FBF-876B525985BC}"/>
              </a:ext>
            </a:extLst>
          </p:cNvPr>
          <p:cNvSpPr txBox="1"/>
          <p:nvPr/>
        </p:nvSpPr>
        <p:spPr>
          <a:xfrm>
            <a:off x="3144982" y="5430982"/>
            <a:ext cx="4476995" cy="369332"/>
          </a:xfrm>
          <a:prstGeom prst="rect">
            <a:avLst/>
          </a:prstGeom>
          <a:noFill/>
        </p:spPr>
        <p:txBody>
          <a:bodyPr wrap="none" rtlCol="0">
            <a:spAutoFit/>
          </a:bodyPr>
          <a:lstStyle/>
          <a:p>
            <a:r>
              <a:rPr lang="en-IN" dirty="0"/>
              <a:t>Find the Probability of finding a PURPLE FISH?</a:t>
            </a:r>
          </a:p>
        </p:txBody>
      </p:sp>
    </p:spTree>
    <p:extLst>
      <p:ext uri="{BB962C8B-B14F-4D97-AF65-F5344CB8AC3E}">
        <p14:creationId xmlns:p14="http://schemas.microsoft.com/office/powerpoint/2010/main" val="1182273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2"/>
            <a:ext cx="11150600" cy="482844"/>
          </a:xfrm>
        </p:spPr>
        <p:txBody>
          <a:bodyPr/>
          <a:lstStyle/>
          <a:p>
            <a:r>
              <a:rPr lang="en-US" spc="-5" dirty="0">
                <a:solidFill>
                  <a:srgbClr val="6A6292"/>
                </a:solidFill>
                <a:latin typeface="Trebuchet MS"/>
                <a:cs typeface="Trebuchet MS"/>
              </a:rPr>
              <a:t>Normal Distribution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50</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342538" y="684114"/>
            <a:ext cx="10928691" cy="2308324"/>
          </a:xfrm>
          <a:prstGeom prst="rect">
            <a:avLst/>
          </a:prstGeom>
          <a:noFill/>
        </p:spPr>
        <p:txBody>
          <a:bodyPr wrap="square" rtlCol="0">
            <a:spAutoFit/>
          </a:bodyPr>
          <a:lstStyle/>
          <a:p>
            <a:r>
              <a:rPr lang="en-US" sz="2400" dirty="0"/>
              <a:t>Normal distribution, otherwise known as the Gaussian distribution, is a probability distribution that denotes the symmetric property of the mean. The idea behind this function is that the data near the mean occurs more frequently than the data away from the mean. It infers that the data around the mean represents the entire data set.</a:t>
            </a:r>
          </a:p>
          <a:p>
            <a:r>
              <a:rPr lang="en-US" sz="2400" dirty="0"/>
              <a:t>Similar to PDF(Probability Density Function), the normal distribution appears as a bell curve:</a:t>
            </a:r>
          </a:p>
        </p:txBody>
      </p:sp>
      <p:pic>
        <p:nvPicPr>
          <p:cNvPr id="5" name="Picture 4">
            <a:extLst>
              <a:ext uri="{FF2B5EF4-FFF2-40B4-BE49-F238E27FC236}">
                <a16:creationId xmlns:a16="http://schemas.microsoft.com/office/drawing/2014/main" id="{11808AD0-7AA2-4F0B-9BEA-A5145B754A8F}"/>
              </a:ext>
            </a:extLst>
          </p:cNvPr>
          <p:cNvPicPr>
            <a:picLocks noChangeAspect="1"/>
          </p:cNvPicPr>
          <p:nvPr/>
        </p:nvPicPr>
        <p:blipFill>
          <a:blip r:embed="rId3"/>
          <a:stretch>
            <a:fillRect/>
          </a:stretch>
        </p:blipFill>
        <p:spPr>
          <a:xfrm>
            <a:off x="167877" y="2623106"/>
            <a:ext cx="6894450" cy="4120510"/>
          </a:xfrm>
          <a:prstGeom prst="rect">
            <a:avLst/>
          </a:prstGeom>
        </p:spPr>
      </p:pic>
    </p:spTree>
    <p:extLst>
      <p:ext uri="{BB962C8B-B14F-4D97-AF65-F5344CB8AC3E}">
        <p14:creationId xmlns:p14="http://schemas.microsoft.com/office/powerpoint/2010/main" val="2512595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2"/>
            <a:ext cx="11150600" cy="482844"/>
          </a:xfrm>
        </p:spPr>
        <p:txBody>
          <a:bodyPr/>
          <a:lstStyle/>
          <a:p>
            <a:r>
              <a:rPr lang="en-US" spc="-5" dirty="0">
                <a:solidFill>
                  <a:srgbClr val="6A6292"/>
                </a:solidFill>
                <a:latin typeface="Trebuchet MS"/>
                <a:cs typeface="Trebuchet MS"/>
              </a:rPr>
              <a:t>Normal Distribution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51</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342538" y="684114"/>
            <a:ext cx="10928691" cy="1569660"/>
          </a:xfrm>
          <a:prstGeom prst="rect">
            <a:avLst/>
          </a:prstGeom>
          <a:noFill/>
        </p:spPr>
        <p:txBody>
          <a:bodyPr wrap="square" rtlCol="0">
            <a:spAutoFit/>
          </a:bodyPr>
          <a:lstStyle/>
          <a:p>
            <a:r>
              <a:rPr lang="en-US" sz="2400" dirty="0"/>
              <a:t>The graph of the Normal Distribution depends on two factors: the Mean and the Standard Deviation. </a:t>
            </a:r>
            <a:br>
              <a:rPr lang="en-US" sz="2400" dirty="0"/>
            </a:br>
            <a:r>
              <a:rPr lang="en-US" sz="2400" dirty="0"/>
              <a:t>Mean: Determines the location of the center of the graph</a:t>
            </a:r>
          </a:p>
          <a:p>
            <a:r>
              <a:rPr lang="en-US" sz="2400" dirty="0"/>
              <a:t>Standard Deviation: Determines the height of the graph</a:t>
            </a:r>
          </a:p>
        </p:txBody>
      </p:sp>
      <p:pic>
        <p:nvPicPr>
          <p:cNvPr id="1026" name="Picture 2" descr="Standard Deviation Curve 1 - Statistics and Probability - Edureka">
            <a:extLst>
              <a:ext uri="{FF2B5EF4-FFF2-40B4-BE49-F238E27FC236}">
                <a16:creationId xmlns:a16="http://schemas.microsoft.com/office/drawing/2014/main" id="{D4304E00-F222-4C78-8027-25577C527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81" y="2801380"/>
            <a:ext cx="3958974" cy="1926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C7479E-F169-4763-A23B-54B26131033F}"/>
              </a:ext>
            </a:extLst>
          </p:cNvPr>
          <p:cNvSpPr txBox="1"/>
          <p:nvPr/>
        </p:nvSpPr>
        <p:spPr>
          <a:xfrm>
            <a:off x="92467" y="4588722"/>
            <a:ext cx="5911234" cy="369332"/>
          </a:xfrm>
          <a:prstGeom prst="rect">
            <a:avLst/>
          </a:prstGeom>
          <a:noFill/>
        </p:spPr>
        <p:txBody>
          <a:bodyPr wrap="none" rtlCol="0">
            <a:spAutoFit/>
          </a:bodyPr>
          <a:lstStyle/>
          <a:p>
            <a:r>
              <a:rPr lang="en-US" dirty="0"/>
              <a:t>If the standard deviation is large, the curve is short and wide.</a:t>
            </a:r>
          </a:p>
        </p:txBody>
      </p:sp>
      <p:pic>
        <p:nvPicPr>
          <p:cNvPr id="1028" name="Picture 4" descr="Standard Deviation Curve 2 - Statistics and Probability - Edureka">
            <a:extLst>
              <a:ext uri="{FF2B5EF4-FFF2-40B4-BE49-F238E27FC236}">
                <a16:creationId xmlns:a16="http://schemas.microsoft.com/office/drawing/2014/main" id="{BC6A9C3D-5C34-40EB-8E39-02A78C121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304" y="2840127"/>
            <a:ext cx="2857500" cy="15049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2B682E2-13C1-4332-94F9-FB3FE2455B95}"/>
              </a:ext>
            </a:extLst>
          </p:cNvPr>
          <p:cNvSpPr txBox="1"/>
          <p:nvPr/>
        </p:nvSpPr>
        <p:spPr>
          <a:xfrm>
            <a:off x="5926476" y="4580415"/>
            <a:ext cx="5961184" cy="369332"/>
          </a:xfrm>
          <a:prstGeom prst="rect">
            <a:avLst/>
          </a:prstGeom>
          <a:noFill/>
        </p:spPr>
        <p:txBody>
          <a:bodyPr wrap="none" rtlCol="0">
            <a:spAutoFit/>
          </a:bodyPr>
          <a:lstStyle/>
          <a:p>
            <a:r>
              <a:rPr lang="en-US" dirty="0"/>
              <a:t>If the standard deviation is small, the curve is short and wide.</a:t>
            </a:r>
          </a:p>
        </p:txBody>
      </p:sp>
    </p:spTree>
    <p:extLst>
      <p:ext uri="{BB962C8B-B14F-4D97-AF65-F5344CB8AC3E}">
        <p14:creationId xmlns:p14="http://schemas.microsoft.com/office/powerpoint/2010/main" val="4109866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2"/>
            <a:ext cx="11150600" cy="482844"/>
          </a:xfrm>
        </p:spPr>
        <p:txBody>
          <a:bodyPr/>
          <a:lstStyle/>
          <a:p>
            <a:r>
              <a:rPr lang="en-US" spc="-5" dirty="0">
                <a:solidFill>
                  <a:srgbClr val="6A6292"/>
                </a:solidFill>
                <a:latin typeface="Trebuchet MS"/>
                <a:cs typeface="Trebuchet MS"/>
              </a:rPr>
              <a:t>Normal Distribution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52</a:t>
            </a:fld>
            <a:endParaRPr lang="en-IN">
              <a:solidFill>
                <a:prstClr val="white"/>
              </a:solidFill>
            </a:endParaRPr>
          </a:p>
        </p:txBody>
      </p:sp>
      <p:sp>
        <p:nvSpPr>
          <p:cNvPr id="4" name="TextBox 3">
            <a:extLst>
              <a:ext uri="{FF2B5EF4-FFF2-40B4-BE49-F238E27FC236}">
                <a16:creationId xmlns:a16="http://schemas.microsoft.com/office/drawing/2014/main" id="{DD175D5B-1710-4CB9-A72B-42F999137DF5}"/>
              </a:ext>
            </a:extLst>
          </p:cNvPr>
          <p:cNvSpPr txBox="1"/>
          <p:nvPr/>
        </p:nvSpPr>
        <p:spPr>
          <a:xfrm>
            <a:off x="342538" y="684114"/>
            <a:ext cx="10928691" cy="830997"/>
          </a:xfrm>
          <a:prstGeom prst="rect">
            <a:avLst/>
          </a:prstGeom>
          <a:noFill/>
        </p:spPr>
        <p:txBody>
          <a:bodyPr wrap="square" rtlCol="0">
            <a:spAutoFit/>
          </a:bodyPr>
          <a:lstStyle/>
          <a:p>
            <a:r>
              <a:rPr lang="en-US" sz="2400" dirty="0"/>
              <a:t>Mean: Determines the location of the center of the graph</a:t>
            </a:r>
          </a:p>
          <a:p>
            <a:r>
              <a:rPr lang="en-US" sz="2400" dirty="0"/>
              <a:t>Standard Deviation: Determines the height of the graph</a:t>
            </a:r>
          </a:p>
        </p:txBody>
      </p:sp>
      <p:pic>
        <p:nvPicPr>
          <p:cNvPr id="7" name="Picture 6">
            <a:extLst>
              <a:ext uri="{FF2B5EF4-FFF2-40B4-BE49-F238E27FC236}">
                <a16:creationId xmlns:a16="http://schemas.microsoft.com/office/drawing/2014/main" id="{38168DA2-361D-454F-AB6F-84AEBDA2B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750" y="2299035"/>
            <a:ext cx="6084976" cy="3889612"/>
          </a:xfrm>
          <a:prstGeom prst="rect">
            <a:avLst/>
          </a:prstGeom>
        </p:spPr>
      </p:pic>
    </p:spTree>
    <p:extLst>
      <p:ext uri="{BB962C8B-B14F-4D97-AF65-F5344CB8AC3E}">
        <p14:creationId xmlns:p14="http://schemas.microsoft.com/office/powerpoint/2010/main" val="2718871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 dirty="0">
                <a:solidFill>
                  <a:srgbClr val="6A6292"/>
                </a:solidFill>
                <a:latin typeface="Trebuchet MS"/>
                <a:cs typeface="Trebuchet MS"/>
              </a:rPr>
              <a:t>Normal</a:t>
            </a:r>
            <a:r>
              <a:rPr lang="en-US" spc="-20" dirty="0">
                <a:solidFill>
                  <a:srgbClr val="6A6292"/>
                </a:solidFill>
                <a:latin typeface="Trebuchet MS"/>
                <a:cs typeface="Trebuchet MS"/>
              </a:rPr>
              <a:t> </a:t>
            </a:r>
            <a:r>
              <a:rPr lang="en-US" spc="-5" dirty="0">
                <a:solidFill>
                  <a:srgbClr val="6A6292"/>
                </a:solidFill>
                <a:latin typeface="Trebuchet MS"/>
                <a:cs typeface="Trebuchet MS"/>
              </a:rPr>
              <a:t>Distribution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53</a:t>
            </a:fld>
            <a:endParaRPr lang="en-IN">
              <a:solidFill>
                <a:prstClr val="white"/>
              </a:solidFill>
            </a:endParaRPr>
          </a:p>
        </p:txBody>
      </p:sp>
      <p:sp>
        <p:nvSpPr>
          <p:cNvPr id="4" name="Oval Callout 3"/>
          <p:cNvSpPr/>
          <p:nvPr/>
        </p:nvSpPr>
        <p:spPr>
          <a:xfrm>
            <a:off x="309488" y="1477107"/>
            <a:ext cx="2869811" cy="182880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marR="5080" indent="-108585" algn="ctr">
              <a:lnSpc>
                <a:spcPct val="100000"/>
              </a:lnSpc>
              <a:spcBef>
                <a:spcPts val="105"/>
              </a:spcBef>
            </a:pPr>
            <a:r>
              <a:rPr lang="en-US" sz="2400" spc="-5" dirty="0">
                <a:solidFill>
                  <a:schemeClr val="bg1"/>
                </a:solidFill>
                <a:latin typeface="Trebuchet MS"/>
                <a:cs typeface="Trebuchet MS"/>
              </a:rPr>
              <a:t>What is</a:t>
            </a:r>
            <a:r>
              <a:rPr lang="en-US" sz="2400" spc="-70" dirty="0">
                <a:solidFill>
                  <a:schemeClr val="bg1"/>
                </a:solidFill>
                <a:latin typeface="Trebuchet MS"/>
                <a:cs typeface="Trebuchet MS"/>
              </a:rPr>
              <a:t> </a:t>
            </a:r>
            <a:r>
              <a:rPr lang="en-US" sz="2400" spc="-5" dirty="0">
                <a:solidFill>
                  <a:schemeClr val="bg1"/>
                </a:solidFill>
                <a:latin typeface="Trebuchet MS"/>
                <a:cs typeface="Trebuchet MS"/>
              </a:rPr>
              <a:t>Normal  Distribution?</a:t>
            </a:r>
            <a:endParaRPr lang="en-US" sz="2400" dirty="0">
              <a:solidFill>
                <a:schemeClr val="bg1"/>
              </a:solidFill>
              <a:latin typeface="Trebuchet MS"/>
              <a:cs typeface="Trebuchet MS"/>
            </a:endParaRPr>
          </a:p>
        </p:txBody>
      </p:sp>
      <p:pic>
        <p:nvPicPr>
          <p:cNvPr id="5" name="Picture 4"/>
          <p:cNvPicPr>
            <a:picLocks noChangeAspect="1"/>
          </p:cNvPicPr>
          <p:nvPr/>
        </p:nvPicPr>
        <p:blipFill>
          <a:blip r:embed="rId2"/>
          <a:stretch>
            <a:fillRect/>
          </a:stretch>
        </p:blipFill>
        <p:spPr>
          <a:xfrm>
            <a:off x="4346990" y="1448270"/>
            <a:ext cx="6485133" cy="5164893"/>
          </a:xfrm>
          <a:prstGeom prst="rect">
            <a:avLst/>
          </a:prstGeom>
        </p:spPr>
      </p:pic>
    </p:spTree>
    <p:extLst>
      <p:ext uri="{BB962C8B-B14F-4D97-AF65-F5344CB8AC3E}">
        <p14:creationId xmlns:p14="http://schemas.microsoft.com/office/powerpoint/2010/main" val="1664019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393896"/>
            <a:ext cx="11150600" cy="463572"/>
          </a:xfrm>
        </p:spPr>
        <p:txBody>
          <a:bodyPr/>
          <a:lstStyle/>
          <a:p>
            <a:r>
              <a:rPr lang="en-US" spc="-10" dirty="0">
                <a:solidFill>
                  <a:srgbClr val="6A6292"/>
                </a:solidFill>
                <a:latin typeface="Trebuchet MS"/>
                <a:cs typeface="Trebuchet MS"/>
              </a:rPr>
              <a:t>Normal</a:t>
            </a:r>
            <a:r>
              <a:rPr lang="en-US" spc="-20" dirty="0">
                <a:solidFill>
                  <a:srgbClr val="6A6292"/>
                </a:solidFill>
                <a:latin typeface="Trebuchet MS"/>
                <a:cs typeface="Trebuchet MS"/>
              </a:rPr>
              <a:t> </a:t>
            </a:r>
            <a:r>
              <a:rPr lang="en-US" spc="-5" dirty="0">
                <a:solidFill>
                  <a:srgbClr val="6A6292"/>
                </a:solidFill>
                <a:latin typeface="Trebuchet MS"/>
                <a:cs typeface="Trebuchet MS"/>
              </a:rPr>
              <a:t>Distribution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54</a:t>
            </a:fld>
            <a:endParaRPr lang="en-IN">
              <a:solidFill>
                <a:prstClr val="white"/>
              </a:solidFill>
            </a:endParaRPr>
          </a:p>
        </p:txBody>
      </p:sp>
      <p:sp>
        <p:nvSpPr>
          <p:cNvPr id="4" name="Oval Callout 3"/>
          <p:cNvSpPr/>
          <p:nvPr/>
        </p:nvSpPr>
        <p:spPr>
          <a:xfrm>
            <a:off x="309488" y="1477107"/>
            <a:ext cx="2869811" cy="182880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indent="1270" algn="ctr">
              <a:lnSpc>
                <a:spcPct val="100000"/>
              </a:lnSpc>
              <a:spcBef>
                <a:spcPts val="105"/>
              </a:spcBef>
            </a:pPr>
            <a:r>
              <a:rPr lang="en-US" sz="2400" spc="-5" dirty="0">
                <a:solidFill>
                  <a:schemeClr val="bg1"/>
                </a:solidFill>
                <a:latin typeface="Trebuchet MS"/>
                <a:cs typeface="Trebuchet MS"/>
              </a:rPr>
              <a:t>Features </a:t>
            </a:r>
            <a:r>
              <a:rPr lang="en-US" sz="2400" dirty="0">
                <a:solidFill>
                  <a:schemeClr val="bg1"/>
                </a:solidFill>
                <a:latin typeface="Trebuchet MS"/>
                <a:cs typeface="Trebuchet MS"/>
              </a:rPr>
              <a:t>of  </a:t>
            </a:r>
            <a:r>
              <a:rPr lang="en-US" sz="2400" spc="-5" dirty="0">
                <a:solidFill>
                  <a:schemeClr val="bg1"/>
                </a:solidFill>
                <a:latin typeface="Trebuchet MS"/>
                <a:cs typeface="Trebuchet MS"/>
              </a:rPr>
              <a:t>Normal  Di</a:t>
            </a:r>
            <a:r>
              <a:rPr lang="en-US" sz="2400" spc="-10" dirty="0">
                <a:solidFill>
                  <a:schemeClr val="bg1"/>
                </a:solidFill>
                <a:latin typeface="Trebuchet MS"/>
                <a:cs typeface="Trebuchet MS"/>
              </a:rPr>
              <a:t>s</a:t>
            </a:r>
            <a:r>
              <a:rPr lang="en-US" sz="2400" spc="-5" dirty="0">
                <a:solidFill>
                  <a:schemeClr val="bg1"/>
                </a:solidFill>
                <a:latin typeface="Trebuchet MS"/>
                <a:cs typeface="Trebuchet MS"/>
              </a:rPr>
              <a:t>t</a:t>
            </a:r>
            <a:r>
              <a:rPr lang="en-US" sz="2400" spc="-15" dirty="0">
                <a:solidFill>
                  <a:schemeClr val="bg1"/>
                </a:solidFill>
                <a:latin typeface="Trebuchet MS"/>
                <a:cs typeface="Trebuchet MS"/>
              </a:rPr>
              <a:t>r</a:t>
            </a:r>
            <a:r>
              <a:rPr lang="en-US" sz="2400" spc="-5" dirty="0">
                <a:solidFill>
                  <a:schemeClr val="bg1"/>
                </a:solidFill>
                <a:latin typeface="Trebuchet MS"/>
                <a:cs typeface="Trebuchet MS"/>
              </a:rPr>
              <a:t>i</a:t>
            </a:r>
            <a:r>
              <a:rPr lang="en-US" sz="2400" spc="-10" dirty="0">
                <a:solidFill>
                  <a:schemeClr val="bg1"/>
                </a:solidFill>
                <a:latin typeface="Trebuchet MS"/>
                <a:cs typeface="Trebuchet MS"/>
              </a:rPr>
              <a:t>b</a:t>
            </a:r>
            <a:r>
              <a:rPr lang="en-US" sz="2400" spc="-5" dirty="0">
                <a:solidFill>
                  <a:schemeClr val="bg1"/>
                </a:solidFill>
                <a:latin typeface="Trebuchet MS"/>
                <a:cs typeface="Trebuchet MS"/>
              </a:rPr>
              <a:t>ut</a:t>
            </a:r>
            <a:r>
              <a:rPr lang="en-US" sz="2400" spc="-10" dirty="0">
                <a:solidFill>
                  <a:schemeClr val="bg1"/>
                </a:solidFill>
                <a:latin typeface="Trebuchet MS"/>
                <a:cs typeface="Trebuchet MS"/>
              </a:rPr>
              <a:t>i</a:t>
            </a:r>
            <a:r>
              <a:rPr lang="en-US" sz="2400" dirty="0">
                <a:solidFill>
                  <a:schemeClr val="bg1"/>
                </a:solidFill>
                <a:latin typeface="Trebuchet MS"/>
                <a:cs typeface="Trebuchet MS"/>
              </a:rPr>
              <a:t>ons</a:t>
            </a:r>
          </a:p>
        </p:txBody>
      </p:sp>
      <p:sp>
        <p:nvSpPr>
          <p:cNvPr id="5" name="Flowchart: Alternate Process 4"/>
          <p:cNvSpPr/>
          <p:nvPr/>
        </p:nvSpPr>
        <p:spPr>
          <a:xfrm>
            <a:off x="5161998" y="1477107"/>
            <a:ext cx="6088312" cy="3840481"/>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marL="299085" indent="-286385">
              <a:lnSpc>
                <a:spcPct val="100000"/>
              </a:lnSpc>
              <a:spcBef>
                <a:spcPts val="105"/>
              </a:spcBef>
              <a:buFont typeface="Arial"/>
              <a:buChar char="•"/>
              <a:tabLst>
                <a:tab pos="299085" algn="l"/>
                <a:tab pos="299720" algn="l"/>
              </a:tabLst>
            </a:pPr>
            <a:r>
              <a:rPr lang="en-US" sz="1600" dirty="0">
                <a:latin typeface="Trebuchet MS"/>
                <a:cs typeface="Trebuchet MS"/>
              </a:rPr>
              <a:t>Symmetric bell</a:t>
            </a:r>
            <a:r>
              <a:rPr lang="en-US" sz="1600" spc="-40" dirty="0">
                <a:latin typeface="Trebuchet MS"/>
                <a:cs typeface="Trebuchet MS"/>
              </a:rPr>
              <a:t> </a:t>
            </a:r>
            <a:r>
              <a:rPr lang="en-US" sz="1600" spc="-5" dirty="0">
                <a:latin typeface="Trebuchet MS"/>
                <a:cs typeface="Trebuchet MS"/>
              </a:rPr>
              <a:t>shape</a:t>
            </a:r>
            <a:endParaRPr lang="en-US" sz="1600" dirty="0">
              <a:latin typeface="Trebuchet MS"/>
              <a:cs typeface="Trebuchet MS"/>
            </a:endParaRPr>
          </a:p>
          <a:p>
            <a:pPr marL="299085" indent="-286385">
              <a:lnSpc>
                <a:spcPct val="100000"/>
              </a:lnSpc>
              <a:spcBef>
                <a:spcPts val="1140"/>
              </a:spcBef>
              <a:buFont typeface="Arial"/>
              <a:buChar char="•"/>
              <a:tabLst>
                <a:tab pos="299085" algn="l"/>
                <a:tab pos="299720" algn="l"/>
              </a:tabLst>
            </a:pPr>
            <a:r>
              <a:rPr lang="en-US" sz="1600" spc="-5" dirty="0">
                <a:latin typeface="Trebuchet MS"/>
                <a:cs typeface="Trebuchet MS"/>
              </a:rPr>
              <a:t>Mean and median are</a:t>
            </a:r>
            <a:r>
              <a:rPr lang="en-US" sz="1600" spc="-10" dirty="0">
                <a:latin typeface="Trebuchet MS"/>
                <a:cs typeface="Trebuchet MS"/>
              </a:rPr>
              <a:t> </a:t>
            </a:r>
            <a:r>
              <a:rPr lang="en-US" sz="1600" spc="-5" dirty="0">
                <a:latin typeface="Trebuchet MS"/>
                <a:cs typeface="Trebuchet MS"/>
              </a:rPr>
              <a:t>equal</a:t>
            </a:r>
            <a:endParaRPr lang="en-US" sz="1600" dirty="0">
              <a:latin typeface="Trebuchet MS"/>
              <a:cs typeface="Trebuchet MS"/>
            </a:endParaRPr>
          </a:p>
          <a:p>
            <a:pPr marL="299085" indent="-286385">
              <a:lnSpc>
                <a:spcPct val="100000"/>
              </a:lnSpc>
              <a:spcBef>
                <a:spcPts val="1125"/>
              </a:spcBef>
              <a:buFont typeface="Arial"/>
              <a:buChar char="•"/>
              <a:tabLst>
                <a:tab pos="299085" algn="l"/>
                <a:tab pos="299720" algn="l"/>
              </a:tabLst>
            </a:pPr>
            <a:r>
              <a:rPr lang="en-US" sz="1600" dirty="0">
                <a:latin typeface="Trebuchet MS"/>
                <a:cs typeface="Trebuchet MS"/>
              </a:rPr>
              <a:t>The </a:t>
            </a:r>
            <a:r>
              <a:rPr lang="en-US" sz="1600" spc="-5" dirty="0">
                <a:latin typeface="Trebuchet MS"/>
                <a:cs typeface="Trebuchet MS"/>
              </a:rPr>
              <a:t>area under the normal curve is equal to 1.0</a:t>
            </a:r>
            <a:endParaRPr lang="en-US" sz="1600" dirty="0">
              <a:latin typeface="Trebuchet MS"/>
              <a:cs typeface="Trebuchet MS"/>
            </a:endParaRPr>
          </a:p>
          <a:p>
            <a:pPr marL="299085" indent="-286385">
              <a:lnSpc>
                <a:spcPct val="100000"/>
              </a:lnSpc>
              <a:spcBef>
                <a:spcPts val="1130"/>
              </a:spcBef>
              <a:buFont typeface="Arial"/>
              <a:buChar char="•"/>
              <a:tabLst>
                <a:tab pos="299085" algn="l"/>
                <a:tab pos="299720" algn="l"/>
              </a:tabLst>
            </a:pPr>
            <a:r>
              <a:rPr lang="en-US" sz="1600" spc="-5" dirty="0">
                <a:latin typeface="Trebuchet MS"/>
                <a:cs typeface="Trebuchet MS"/>
              </a:rPr>
              <a:t>Normal distributions are denser in the center and </a:t>
            </a:r>
            <a:r>
              <a:rPr lang="en-US" sz="1600" dirty="0">
                <a:latin typeface="Trebuchet MS"/>
                <a:cs typeface="Trebuchet MS"/>
              </a:rPr>
              <a:t>less </a:t>
            </a:r>
            <a:r>
              <a:rPr lang="en-US" sz="1600" spc="-5" dirty="0">
                <a:latin typeface="Trebuchet MS"/>
                <a:cs typeface="Trebuchet MS"/>
              </a:rPr>
              <a:t>dense in the</a:t>
            </a:r>
            <a:r>
              <a:rPr lang="en-US" sz="1600" spc="-20" dirty="0">
                <a:latin typeface="Trebuchet MS"/>
                <a:cs typeface="Trebuchet MS"/>
              </a:rPr>
              <a:t> </a:t>
            </a:r>
            <a:r>
              <a:rPr lang="en-US" sz="1600" spc="-5" dirty="0">
                <a:latin typeface="Trebuchet MS"/>
                <a:cs typeface="Trebuchet MS"/>
              </a:rPr>
              <a:t>tails</a:t>
            </a:r>
            <a:endParaRPr lang="en-US" sz="1600" dirty="0">
              <a:latin typeface="Trebuchet MS"/>
              <a:cs typeface="Trebuchet MS"/>
            </a:endParaRPr>
          </a:p>
          <a:p>
            <a:pPr marL="299085" marR="5080" indent="-286385">
              <a:lnSpc>
                <a:spcPts val="1510"/>
              </a:lnSpc>
              <a:spcBef>
                <a:spcPts val="1335"/>
              </a:spcBef>
              <a:buFont typeface="Arial"/>
              <a:buChar char="•"/>
              <a:tabLst>
                <a:tab pos="299085" algn="l"/>
                <a:tab pos="299720" algn="l"/>
              </a:tabLst>
            </a:pPr>
            <a:r>
              <a:rPr lang="en-US" sz="1600" spc="-5" dirty="0">
                <a:latin typeface="Trebuchet MS"/>
                <a:cs typeface="Trebuchet MS"/>
              </a:rPr>
              <a:t>68% </a:t>
            </a:r>
            <a:r>
              <a:rPr lang="en-US" sz="1600" dirty="0">
                <a:latin typeface="Trebuchet MS"/>
                <a:cs typeface="Trebuchet MS"/>
              </a:rPr>
              <a:t>of </a:t>
            </a:r>
            <a:r>
              <a:rPr lang="en-US" sz="1600" spc="-5" dirty="0">
                <a:latin typeface="Trebuchet MS"/>
                <a:cs typeface="Trebuchet MS"/>
              </a:rPr>
              <a:t>the area </a:t>
            </a:r>
            <a:r>
              <a:rPr lang="en-US" sz="1600" dirty="0">
                <a:latin typeface="Trebuchet MS"/>
                <a:cs typeface="Trebuchet MS"/>
              </a:rPr>
              <a:t>of a </a:t>
            </a:r>
            <a:r>
              <a:rPr lang="en-US" sz="1600" spc="-5" dirty="0">
                <a:latin typeface="Trebuchet MS"/>
                <a:cs typeface="Trebuchet MS"/>
              </a:rPr>
              <a:t>normal distribution is within </a:t>
            </a:r>
            <a:r>
              <a:rPr lang="en-US" sz="1600" dirty="0">
                <a:latin typeface="Trebuchet MS"/>
                <a:cs typeface="Trebuchet MS"/>
              </a:rPr>
              <a:t>one </a:t>
            </a:r>
            <a:r>
              <a:rPr lang="en-US" sz="1600" spc="-5" dirty="0">
                <a:latin typeface="Trebuchet MS"/>
                <a:cs typeface="Trebuchet MS"/>
              </a:rPr>
              <a:t>standard deviation  </a:t>
            </a:r>
            <a:r>
              <a:rPr lang="en-US" sz="1600" dirty="0">
                <a:latin typeface="Trebuchet MS"/>
                <a:cs typeface="Trebuchet MS"/>
              </a:rPr>
              <a:t>of </a:t>
            </a:r>
            <a:r>
              <a:rPr lang="en-US" sz="1600" spc="-5" dirty="0">
                <a:latin typeface="Trebuchet MS"/>
                <a:cs typeface="Trebuchet MS"/>
              </a:rPr>
              <a:t>the</a:t>
            </a:r>
            <a:r>
              <a:rPr lang="en-US" sz="1600" spc="-20" dirty="0">
                <a:latin typeface="Trebuchet MS"/>
                <a:cs typeface="Trebuchet MS"/>
              </a:rPr>
              <a:t> </a:t>
            </a:r>
            <a:r>
              <a:rPr lang="en-US" sz="1600" spc="-5" dirty="0">
                <a:latin typeface="Trebuchet MS"/>
                <a:cs typeface="Trebuchet MS"/>
              </a:rPr>
              <a:t>mean</a:t>
            </a:r>
            <a:endParaRPr lang="en-US" sz="1600" dirty="0">
              <a:latin typeface="Trebuchet MS"/>
              <a:cs typeface="Trebuchet MS"/>
            </a:endParaRPr>
          </a:p>
          <a:p>
            <a:pPr marL="299085" marR="328295" indent="-286385">
              <a:lnSpc>
                <a:spcPts val="1510"/>
              </a:lnSpc>
              <a:spcBef>
                <a:spcPts val="1300"/>
              </a:spcBef>
              <a:buFont typeface="Arial"/>
              <a:buChar char="•"/>
              <a:tabLst>
                <a:tab pos="299085" algn="l"/>
                <a:tab pos="299720" algn="l"/>
              </a:tabLst>
            </a:pPr>
            <a:r>
              <a:rPr lang="en-US" sz="1600" spc="-5" dirty="0">
                <a:latin typeface="Trebuchet MS"/>
                <a:cs typeface="Trebuchet MS"/>
              </a:rPr>
              <a:t>Approximately 95% </a:t>
            </a:r>
            <a:r>
              <a:rPr lang="en-US" sz="1600" dirty="0">
                <a:latin typeface="Trebuchet MS"/>
                <a:cs typeface="Trebuchet MS"/>
              </a:rPr>
              <a:t>of </a:t>
            </a:r>
            <a:r>
              <a:rPr lang="en-US" sz="1600" spc="-5" dirty="0">
                <a:latin typeface="Trebuchet MS"/>
                <a:cs typeface="Trebuchet MS"/>
              </a:rPr>
              <a:t>the area </a:t>
            </a:r>
            <a:r>
              <a:rPr lang="en-US" sz="1600" dirty="0">
                <a:latin typeface="Trebuchet MS"/>
                <a:cs typeface="Trebuchet MS"/>
              </a:rPr>
              <a:t>of a </a:t>
            </a:r>
            <a:r>
              <a:rPr lang="en-US" sz="1600" spc="-5" dirty="0">
                <a:latin typeface="Trebuchet MS"/>
                <a:cs typeface="Trebuchet MS"/>
              </a:rPr>
              <a:t>normal distribution is within two  standard deviations </a:t>
            </a:r>
            <a:r>
              <a:rPr lang="en-US" sz="1600" dirty="0">
                <a:latin typeface="Trebuchet MS"/>
                <a:cs typeface="Trebuchet MS"/>
              </a:rPr>
              <a:t>of </a:t>
            </a:r>
            <a:r>
              <a:rPr lang="en-US" sz="1600" spc="-5" dirty="0">
                <a:latin typeface="Trebuchet MS"/>
                <a:cs typeface="Trebuchet MS"/>
              </a:rPr>
              <a:t>the</a:t>
            </a:r>
            <a:r>
              <a:rPr lang="en-US" sz="1600" spc="-20" dirty="0">
                <a:latin typeface="Trebuchet MS"/>
                <a:cs typeface="Trebuchet MS"/>
              </a:rPr>
              <a:t> </a:t>
            </a:r>
            <a:r>
              <a:rPr lang="en-US" sz="1600" spc="-5" dirty="0">
                <a:latin typeface="Trebuchet MS"/>
                <a:cs typeface="Trebuchet MS"/>
              </a:rPr>
              <a:t>mean</a:t>
            </a:r>
            <a:endParaRPr lang="en-US" sz="1600" dirty="0">
              <a:latin typeface="Trebuchet MS"/>
              <a:cs typeface="Trebuchet MS"/>
            </a:endParaRPr>
          </a:p>
        </p:txBody>
      </p:sp>
    </p:spTree>
    <p:extLst>
      <p:ext uri="{BB962C8B-B14F-4D97-AF65-F5344CB8AC3E}">
        <p14:creationId xmlns:p14="http://schemas.microsoft.com/office/powerpoint/2010/main" val="1204852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351691"/>
            <a:ext cx="11150600" cy="449505"/>
          </a:xfrm>
        </p:spPr>
        <p:txBody>
          <a:bodyPr/>
          <a:lstStyle/>
          <a:p>
            <a:r>
              <a:rPr lang="en-US" spc="-10" dirty="0">
                <a:solidFill>
                  <a:srgbClr val="6A6292"/>
                </a:solidFill>
                <a:latin typeface="Trebuchet MS"/>
                <a:cs typeface="Trebuchet MS"/>
              </a:rPr>
              <a:t>Normal</a:t>
            </a:r>
            <a:r>
              <a:rPr lang="en-US" spc="-20" dirty="0">
                <a:solidFill>
                  <a:srgbClr val="6A6292"/>
                </a:solidFill>
                <a:latin typeface="Trebuchet MS"/>
                <a:cs typeface="Trebuchet MS"/>
              </a:rPr>
              <a:t> </a:t>
            </a:r>
            <a:r>
              <a:rPr lang="en-US" spc="-5" dirty="0">
                <a:solidFill>
                  <a:srgbClr val="6A6292"/>
                </a:solidFill>
                <a:latin typeface="Trebuchet MS"/>
                <a:cs typeface="Trebuchet MS"/>
              </a:rPr>
              <a:t>Distribution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55</a:t>
            </a:fld>
            <a:endParaRPr lang="en-IN">
              <a:solidFill>
                <a:prstClr val="white"/>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473" y="907737"/>
            <a:ext cx="7520410" cy="5641685"/>
          </a:xfrm>
          <a:prstGeom prst="rect">
            <a:avLst/>
          </a:prstGeom>
        </p:spPr>
      </p:pic>
      <p:sp>
        <p:nvSpPr>
          <p:cNvPr id="6" name="Oval Callout 5"/>
          <p:cNvSpPr/>
          <p:nvPr/>
        </p:nvSpPr>
        <p:spPr>
          <a:xfrm>
            <a:off x="309488" y="1477107"/>
            <a:ext cx="2869811" cy="182880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indent="1270" algn="ctr">
              <a:lnSpc>
                <a:spcPct val="100000"/>
              </a:lnSpc>
              <a:spcBef>
                <a:spcPts val="105"/>
              </a:spcBef>
            </a:pPr>
            <a:r>
              <a:rPr lang="en-US" sz="2400" spc="-5" dirty="0">
                <a:solidFill>
                  <a:schemeClr val="bg1"/>
                </a:solidFill>
                <a:latin typeface="Trebuchet MS"/>
                <a:cs typeface="Trebuchet MS"/>
              </a:rPr>
              <a:t>Features </a:t>
            </a:r>
            <a:r>
              <a:rPr lang="en-US" sz="2400" dirty="0">
                <a:solidFill>
                  <a:schemeClr val="bg1"/>
                </a:solidFill>
                <a:latin typeface="Trebuchet MS"/>
                <a:cs typeface="Trebuchet MS"/>
              </a:rPr>
              <a:t>of  </a:t>
            </a:r>
            <a:r>
              <a:rPr lang="en-US" sz="2400" spc="-5" dirty="0">
                <a:solidFill>
                  <a:schemeClr val="bg1"/>
                </a:solidFill>
                <a:latin typeface="Trebuchet MS"/>
                <a:cs typeface="Trebuchet MS"/>
              </a:rPr>
              <a:t>Normal  Di</a:t>
            </a:r>
            <a:r>
              <a:rPr lang="en-US" sz="2400" spc="-10" dirty="0">
                <a:solidFill>
                  <a:schemeClr val="bg1"/>
                </a:solidFill>
                <a:latin typeface="Trebuchet MS"/>
                <a:cs typeface="Trebuchet MS"/>
              </a:rPr>
              <a:t>s</a:t>
            </a:r>
            <a:r>
              <a:rPr lang="en-US" sz="2400" spc="-5" dirty="0">
                <a:solidFill>
                  <a:schemeClr val="bg1"/>
                </a:solidFill>
                <a:latin typeface="Trebuchet MS"/>
                <a:cs typeface="Trebuchet MS"/>
              </a:rPr>
              <a:t>t</a:t>
            </a:r>
            <a:r>
              <a:rPr lang="en-US" sz="2400" spc="-15" dirty="0">
                <a:solidFill>
                  <a:schemeClr val="bg1"/>
                </a:solidFill>
                <a:latin typeface="Trebuchet MS"/>
                <a:cs typeface="Trebuchet MS"/>
              </a:rPr>
              <a:t>r</a:t>
            </a:r>
            <a:r>
              <a:rPr lang="en-US" sz="2400" spc="-5" dirty="0">
                <a:solidFill>
                  <a:schemeClr val="bg1"/>
                </a:solidFill>
                <a:latin typeface="Trebuchet MS"/>
                <a:cs typeface="Trebuchet MS"/>
              </a:rPr>
              <a:t>i</a:t>
            </a:r>
            <a:r>
              <a:rPr lang="en-US" sz="2400" spc="-10" dirty="0">
                <a:solidFill>
                  <a:schemeClr val="bg1"/>
                </a:solidFill>
                <a:latin typeface="Trebuchet MS"/>
                <a:cs typeface="Trebuchet MS"/>
              </a:rPr>
              <a:t>b</a:t>
            </a:r>
            <a:r>
              <a:rPr lang="en-US" sz="2400" spc="-5" dirty="0">
                <a:solidFill>
                  <a:schemeClr val="bg1"/>
                </a:solidFill>
                <a:latin typeface="Trebuchet MS"/>
                <a:cs typeface="Trebuchet MS"/>
              </a:rPr>
              <a:t>ut</a:t>
            </a:r>
            <a:r>
              <a:rPr lang="en-US" sz="2400" spc="-10" dirty="0">
                <a:solidFill>
                  <a:schemeClr val="bg1"/>
                </a:solidFill>
                <a:latin typeface="Trebuchet MS"/>
                <a:cs typeface="Trebuchet MS"/>
              </a:rPr>
              <a:t>i</a:t>
            </a:r>
            <a:r>
              <a:rPr lang="en-US" sz="2400" dirty="0">
                <a:solidFill>
                  <a:schemeClr val="bg1"/>
                </a:solidFill>
                <a:latin typeface="Trebuchet MS"/>
                <a:cs typeface="Trebuchet MS"/>
              </a:rPr>
              <a:t>ons</a:t>
            </a:r>
          </a:p>
        </p:txBody>
      </p:sp>
    </p:spTree>
    <p:extLst>
      <p:ext uri="{BB962C8B-B14F-4D97-AF65-F5344CB8AC3E}">
        <p14:creationId xmlns:p14="http://schemas.microsoft.com/office/powerpoint/2010/main" val="1775246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t>Z score</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56</a:t>
            </a:fld>
            <a:endParaRPr lang="en-IN">
              <a:solidFill>
                <a:prstClr val="white"/>
              </a:solidFill>
            </a:endParaRPr>
          </a:p>
        </p:txBody>
      </p:sp>
      <p:sp>
        <p:nvSpPr>
          <p:cNvPr id="4" name="TextBox 3">
            <a:extLst>
              <a:ext uri="{FF2B5EF4-FFF2-40B4-BE49-F238E27FC236}">
                <a16:creationId xmlns:a16="http://schemas.microsoft.com/office/drawing/2014/main" id="{2E518E5C-886E-4B2D-B52A-C049447775F1}"/>
              </a:ext>
            </a:extLst>
          </p:cNvPr>
          <p:cNvSpPr txBox="1"/>
          <p:nvPr/>
        </p:nvSpPr>
        <p:spPr>
          <a:xfrm>
            <a:off x="410369" y="707666"/>
            <a:ext cx="11371262" cy="830997"/>
          </a:xfrm>
          <a:prstGeom prst="rect">
            <a:avLst/>
          </a:prstGeom>
          <a:noFill/>
        </p:spPr>
        <p:txBody>
          <a:bodyPr wrap="square" rtlCol="0">
            <a:spAutoFit/>
          </a:bodyPr>
          <a:lstStyle/>
          <a:p>
            <a:r>
              <a:rPr lang="en-US" sz="2400" dirty="0"/>
              <a:t>A z-score describes the position of a raw score in terms of its distance from the mean, when measured in standard deviation units. </a:t>
            </a:r>
            <a:endParaRPr lang="en-IN" sz="2400" dirty="0"/>
          </a:p>
        </p:txBody>
      </p:sp>
      <p:pic>
        <p:nvPicPr>
          <p:cNvPr id="6" name="Picture 5">
            <a:extLst>
              <a:ext uri="{FF2B5EF4-FFF2-40B4-BE49-F238E27FC236}">
                <a16:creationId xmlns:a16="http://schemas.microsoft.com/office/drawing/2014/main" id="{F787A84F-7E71-4A60-BBB5-5ACFF1DBC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599" y="2107585"/>
            <a:ext cx="6905625" cy="4162425"/>
          </a:xfrm>
          <a:prstGeom prst="rect">
            <a:avLst/>
          </a:prstGeom>
        </p:spPr>
      </p:pic>
      <p:sp>
        <p:nvSpPr>
          <p:cNvPr id="7" name="TextBox 6">
            <a:extLst>
              <a:ext uri="{FF2B5EF4-FFF2-40B4-BE49-F238E27FC236}">
                <a16:creationId xmlns:a16="http://schemas.microsoft.com/office/drawing/2014/main" id="{37816F9E-3104-46C1-B558-69356A467613}"/>
              </a:ext>
            </a:extLst>
          </p:cNvPr>
          <p:cNvSpPr txBox="1"/>
          <p:nvPr/>
        </p:nvSpPr>
        <p:spPr>
          <a:xfrm>
            <a:off x="1796995" y="6192601"/>
            <a:ext cx="9041771" cy="369332"/>
          </a:xfrm>
          <a:prstGeom prst="rect">
            <a:avLst/>
          </a:prstGeom>
          <a:noFill/>
        </p:spPr>
        <p:txBody>
          <a:bodyPr wrap="none" rtlCol="0">
            <a:spAutoFit/>
          </a:bodyPr>
          <a:lstStyle/>
          <a:p>
            <a:r>
              <a:rPr lang="en-US" dirty="0"/>
              <a:t>Z-score is  negative if it lies below the mean. Z-score  positive if the value lies above the mean, </a:t>
            </a:r>
            <a:endParaRPr lang="en-IN" dirty="0"/>
          </a:p>
        </p:txBody>
      </p:sp>
    </p:spTree>
    <p:extLst>
      <p:ext uri="{BB962C8B-B14F-4D97-AF65-F5344CB8AC3E}">
        <p14:creationId xmlns:p14="http://schemas.microsoft.com/office/powerpoint/2010/main" val="875030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t>Z score</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57</a:t>
            </a:fld>
            <a:endParaRPr lang="en-IN">
              <a:solidFill>
                <a:prstClr val="white"/>
              </a:solidFill>
            </a:endParaRPr>
          </a:p>
        </p:txBody>
      </p:sp>
      <p:sp>
        <p:nvSpPr>
          <p:cNvPr id="4" name="TextBox 3">
            <a:extLst>
              <a:ext uri="{FF2B5EF4-FFF2-40B4-BE49-F238E27FC236}">
                <a16:creationId xmlns:a16="http://schemas.microsoft.com/office/drawing/2014/main" id="{2E518E5C-886E-4B2D-B52A-C049447775F1}"/>
              </a:ext>
            </a:extLst>
          </p:cNvPr>
          <p:cNvSpPr txBox="1"/>
          <p:nvPr/>
        </p:nvSpPr>
        <p:spPr>
          <a:xfrm>
            <a:off x="410369" y="707666"/>
            <a:ext cx="11371262" cy="1938992"/>
          </a:xfrm>
          <a:prstGeom prst="rect">
            <a:avLst/>
          </a:prstGeom>
          <a:noFill/>
        </p:spPr>
        <p:txBody>
          <a:bodyPr wrap="square" rtlCol="0">
            <a:spAutoFit/>
          </a:bodyPr>
          <a:lstStyle/>
          <a:p>
            <a:r>
              <a:rPr lang="en-US" sz="2400" dirty="0"/>
              <a:t>Z -Score is also known as a standard score, because it allows comparison of scores on different kinds of variables by standardizing the distribution. </a:t>
            </a:r>
          </a:p>
          <a:p>
            <a:endParaRPr lang="en-US" sz="2400" dirty="0"/>
          </a:p>
          <a:p>
            <a:r>
              <a:rPr lang="en-US" sz="2400" b="1" dirty="0"/>
              <a:t>A standard normal distribution (SND)</a:t>
            </a:r>
            <a:r>
              <a:rPr lang="en-US" sz="2400" dirty="0"/>
              <a:t> is a normally shaped distribution with a mean of 0 and a standard deviation (SD) of 1</a:t>
            </a:r>
            <a:endParaRPr lang="en-IN" sz="2400" dirty="0"/>
          </a:p>
        </p:txBody>
      </p:sp>
      <p:pic>
        <p:nvPicPr>
          <p:cNvPr id="12" name="Picture 11">
            <a:extLst>
              <a:ext uri="{FF2B5EF4-FFF2-40B4-BE49-F238E27FC236}">
                <a16:creationId xmlns:a16="http://schemas.microsoft.com/office/drawing/2014/main" id="{2A2DAFA4-40B7-4EAB-AC12-04367FA93839}"/>
              </a:ext>
            </a:extLst>
          </p:cNvPr>
          <p:cNvPicPr>
            <a:picLocks noChangeAspect="1"/>
          </p:cNvPicPr>
          <p:nvPr/>
        </p:nvPicPr>
        <p:blipFill rotWithShape="1">
          <a:blip r:embed="rId2">
            <a:extLst>
              <a:ext uri="{28A0092B-C50C-407E-A947-70E740481C1C}">
                <a14:useLocalDpi xmlns:a14="http://schemas.microsoft.com/office/drawing/2010/main" val="0"/>
              </a:ext>
            </a:extLst>
          </a:blip>
          <a:srcRect t="18946" b="19267"/>
          <a:stretch/>
        </p:blipFill>
        <p:spPr>
          <a:xfrm>
            <a:off x="410369" y="2447205"/>
            <a:ext cx="11044842" cy="3838655"/>
          </a:xfrm>
          <a:prstGeom prst="rect">
            <a:avLst/>
          </a:prstGeom>
        </p:spPr>
      </p:pic>
    </p:spTree>
    <p:extLst>
      <p:ext uri="{BB962C8B-B14F-4D97-AF65-F5344CB8AC3E}">
        <p14:creationId xmlns:p14="http://schemas.microsoft.com/office/powerpoint/2010/main" val="3355696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C788-FFD4-412F-8E61-BE6DB8A20ED7}"/>
              </a:ext>
            </a:extLst>
          </p:cNvPr>
          <p:cNvSpPr>
            <a:spLocks noGrp="1"/>
          </p:cNvSpPr>
          <p:nvPr>
            <p:ph type="title"/>
          </p:nvPr>
        </p:nvSpPr>
        <p:spPr/>
        <p:txBody>
          <a:bodyPr/>
          <a:lstStyle/>
          <a:p>
            <a:r>
              <a:rPr lang="en-IN" dirty="0"/>
              <a:t>Z-score (population)</a:t>
            </a:r>
          </a:p>
        </p:txBody>
      </p:sp>
      <p:sp>
        <p:nvSpPr>
          <p:cNvPr id="3" name="Slide Number Placeholder 2">
            <a:extLst>
              <a:ext uri="{FF2B5EF4-FFF2-40B4-BE49-F238E27FC236}">
                <a16:creationId xmlns:a16="http://schemas.microsoft.com/office/drawing/2014/main" id="{ADAD3AFD-D4C8-4478-A12B-BAB64D33DB54}"/>
              </a:ext>
            </a:extLst>
          </p:cNvPr>
          <p:cNvSpPr>
            <a:spLocks noGrp="1"/>
          </p:cNvSpPr>
          <p:nvPr>
            <p:ph type="sldNum" sz="quarter" idx="12"/>
          </p:nvPr>
        </p:nvSpPr>
        <p:spPr/>
        <p:txBody>
          <a:bodyPr/>
          <a:lstStyle/>
          <a:p>
            <a:fld id="{B6F15528-21DE-4FAA-801E-634DDDAF4B2B}" type="slidenum">
              <a:rPr lang="en-IN" smtClean="0">
                <a:solidFill>
                  <a:prstClr val="white"/>
                </a:solidFill>
              </a:rPr>
              <a:pPr/>
              <a:t>58</a:t>
            </a:fld>
            <a:endParaRPr lang="en-IN">
              <a:solidFill>
                <a:prstClr val="white"/>
              </a:solidFill>
            </a:endParaRPr>
          </a:p>
        </p:txBody>
      </p:sp>
      <p:pic>
        <p:nvPicPr>
          <p:cNvPr id="4" name="Picture 3">
            <a:extLst>
              <a:ext uri="{FF2B5EF4-FFF2-40B4-BE49-F238E27FC236}">
                <a16:creationId xmlns:a16="http://schemas.microsoft.com/office/drawing/2014/main" id="{31204013-EC7E-458C-801D-9E8656C8AD2B}"/>
              </a:ext>
            </a:extLst>
          </p:cNvPr>
          <p:cNvPicPr>
            <a:picLocks noChangeAspect="1"/>
          </p:cNvPicPr>
          <p:nvPr/>
        </p:nvPicPr>
        <p:blipFill>
          <a:blip r:embed="rId2"/>
          <a:stretch>
            <a:fillRect/>
          </a:stretch>
        </p:blipFill>
        <p:spPr>
          <a:xfrm>
            <a:off x="4024312" y="1738312"/>
            <a:ext cx="4143375" cy="3381375"/>
          </a:xfrm>
          <a:prstGeom prst="rect">
            <a:avLst/>
          </a:prstGeom>
        </p:spPr>
      </p:pic>
      <p:sp>
        <p:nvSpPr>
          <p:cNvPr id="5" name="TextBox 4">
            <a:extLst>
              <a:ext uri="{FF2B5EF4-FFF2-40B4-BE49-F238E27FC236}">
                <a16:creationId xmlns:a16="http://schemas.microsoft.com/office/drawing/2014/main" id="{78300111-10F0-4580-AC82-CC7825763686}"/>
              </a:ext>
            </a:extLst>
          </p:cNvPr>
          <p:cNvSpPr txBox="1"/>
          <p:nvPr/>
        </p:nvSpPr>
        <p:spPr>
          <a:xfrm>
            <a:off x="4024312" y="1277947"/>
            <a:ext cx="2066591" cy="646331"/>
          </a:xfrm>
          <a:prstGeom prst="rect">
            <a:avLst/>
          </a:prstGeom>
          <a:noFill/>
        </p:spPr>
        <p:txBody>
          <a:bodyPr wrap="none" rtlCol="0">
            <a:spAutoFit/>
          </a:bodyPr>
          <a:lstStyle/>
          <a:p>
            <a:r>
              <a:rPr lang="en-IN" dirty="0"/>
              <a:t>x- Random Variable,</a:t>
            </a:r>
          </a:p>
          <a:p>
            <a:r>
              <a:rPr lang="en-IN" dirty="0"/>
              <a:t>Raw Score</a:t>
            </a:r>
          </a:p>
        </p:txBody>
      </p:sp>
      <p:sp>
        <p:nvSpPr>
          <p:cNvPr id="6" name="TextBox 5">
            <a:extLst>
              <a:ext uri="{FF2B5EF4-FFF2-40B4-BE49-F238E27FC236}">
                <a16:creationId xmlns:a16="http://schemas.microsoft.com/office/drawing/2014/main" id="{2EEAFFFA-8B28-4B3E-B0AA-97AE08D3A320}"/>
              </a:ext>
            </a:extLst>
          </p:cNvPr>
          <p:cNvSpPr txBox="1"/>
          <p:nvPr/>
        </p:nvSpPr>
        <p:spPr>
          <a:xfrm>
            <a:off x="3757352" y="3882044"/>
            <a:ext cx="931537" cy="369332"/>
          </a:xfrm>
          <a:prstGeom prst="rect">
            <a:avLst/>
          </a:prstGeom>
          <a:noFill/>
        </p:spPr>
        <p:txBody>
          <a:bodyPr wrap="none" rtlCol="0">
            <a:spAutoFit/>
          </a:bodyPr>
          <a:lstStyle/>
          <a:p>
            <a:r>
              <a:rPr lang="en-IN" dirty="0"/>
              <a:t>Z -Score</a:t>
            </a:r>
          </a:p>
        </p:txBody>
      </p:sp>
    </p:spTree>
    <p:extLst>
      <p:ext uri="{BB962C8B-B14F-4D97-AF65-F5344CB8AC3E}">
        <p14:creationId xmlns:p14="http://schemas.microsoft.com/office/powerpoint/2010/main" val="3884271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E329-CB39-426B-87D1-3739A0EA2518}"/>
              </a:ext>
            </a:extLst>
          </p:cNvPr>
          <p:cNvSpPr>
            <a:spLocks noGrp="1"/>
          </p:cNvSpPr>
          <p:nvPr>
            <p:ph type="title"/>
          </p:nvPr>
        </p:nvSpPr>
        <p:spPr/>
        <p:txBody>
          <a:bodyPr/>
          <a:lstStyle/>
          <a:p>
            <a:r>
              <a:rPr lang="en-IN" dirty="0"/>
              <a:t>Standard Normal Distribution</a:t>
            </a:r>
          </a:p>
        </p:txBody>
      </p:sp>
      <p:sp>
        <p:nvSpPr>
          <p:cNvPr id="3" name="Slide Number Placeholder 2">
            <a:extLst>
              <a:ext uri="{FF2B5EF4-FFF2-40B4-BE49-F238E27FC236}">
                <a16:creationId xmlns:a16="http://schemas.microsoft.com/office/drawing/2014/main" id="{7ADD2E7F-749B-4863-8C48-346D1EA67D07}"/>
              </a:ext>
            </a:extLst>
          </p:cNvPr>
          <p:cNvSpPr>
            <a:spLocks noGrp="1"/>
          </p:cNvSpPr>
          <p:nvPr>
            <p:ph type="sldNum" sz="quarter" idx="12"/>
          </p:nvPr>
        </p:nvSpPr>
        <p:spPr/>
        <p:txBody>
          <a:bodyPr/>
          <a:lstStyle/>
          <a:p>
            <a:fld id="{B6F15528-21DE-4FAA-801E-634DDDAF4B2B}" type="slidenum">
              <a:rPr lang="en-IN" smtClean="0">
                <a:solidFill>
                  <a:prstClr val="white"/>
                </a:solidFill>
              </a:rPr>
              <a:pPr/>
              <a:t>59</a:t>
            </a:fld>
            <a:endParaRPr lang="en-IN">
              <a:solidFill>
                <a:prstClr val="white"/>
              </a:solidFill>
            </a:endParaRPr>
          </a:p>
        </p:txBody>
      </p:sp>
      <p:pic>
        <p:nvPicPr>
          <p:cNvPr id="4" name="Picture 3">
            <a:extLst>
              <a:ext uri="{FF2B5EF4-FFF2-40B4-BE49-F238E27FC236}">
                <a16:creationId xmlns:a16="http://schemas.microsoft.com/office/drawing/2014/main" id="{8FFDED88-21A3-4119-AC11-FF24F29B7ECC}"/>
              </a:ext>
            </a:extLst>
          </p:cNvPr>
          <p:cNvPicPr>
            <a:picLocks noChangeAspect="1"/>
          </p:cNvPicPr>
          <p:nvPr/>
        </p:nvPicPr>
        <p:blipFill rotWithShape="1">
          <a:blip r:embed="rId2"/>
          <a:srcRect t="27063" b="7243"/>
          <a:stretch/>
        </p:blipFill>
        <p:spPr>
          <a:xfrm>
            <a:off x="1681250" y="1787237"/>
            <a:ext cx="6934200" cy="3416531"/>
          </a:xfrm>
          <a:prstGeom prst="rect">
            <a:avLst/>
          </a:prstGeom>
        </p:spPr>
      </p:pic>
    </p:spTree>
    <p:extLst>
      <p:ext uri="{BB962C8B-B14F-4D97-AF65-F5344CB8AC3E}">
        <p14:creationId xmlns:p14="http://schemas.microsoft.com/office/powerpoint/2010/main" val="639219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0"/>
            <a:ext cx="11150600" cy="920336"/>
          </a:xfrm>
        </p:spPr>
        <p:txBody>
          <a:bodyPr/>
          <a:lstStyle/>
          <a:p>
            <a:r>
              <a:rPr lang="en-US" spc="-5" dirty="0">
                <a:solidFill>
                  <a:srgbClr val="6A6292"/>
                </a:solidFill>
                <a:latin typeface="Trebuchet MS"/>
                <a:cs typeface="Trebuchet MS"/>
              </a:rPr>
              <a:t>P</a:t>
            </a:r>
            <a:r>
              <a:rPr lang="en-US" dirty="0">
                <a:solidFill>
                  <a:srgbClr val="6A6292"/>
                </a:solidFill>
                <a:latin typeface="Trebuchet MS"/>
                <a:cs typeface="Trebuchet MS"/>
              </a:rPr>
              <a:t>r</a:t>
            </a:r>
            <a:r>
              <a:rPr lang="en-US" spc="-5" dirty="0">
                <a:solidFill>
                  <a:srgbClr val="6A6292"/>
                </a:solidFill>
                <a:latin typeface="Trebuchet MS"/>
                <a:cs typeface="Trebuchet MS"/>
              </a:rPr>
              <a:t>oba</a:t>
            </a:r>
            <a:r>
              <a:rPr lang="en-US" spc="-20" dirty="0">
                <a:solidFill>
                  <a:srgbClr val="6A6292"/>
                </a:solidFill>
                <a:latin typeface="Trebuchet MS"/>
                <a:cs typeface="Trebuchet MS"/>
              </a:rPr>
              <a:t>b</a:t>
            </a:r>
            <a:r>
              <a:rPr lang="en-US" spc="-10" dirty="0">
                <a:solidFill>
                  <a:srgbClr val="6A6292"/>
                </a:solidFill>
                <a:latin typeface="Trebuchet MS"/>
                <a:cs typeface="Trebuchet MS"/>
              </a:rPr>
              <a:t>i</a:t>
            </a:r>
            <a:r>
              <a:rPr lang="en-US" dirty="0">
                <a:solidFill>
                  <a:srgbClr val="6A6292"/>
                </a:solidFill>
                <a:latin typeface="Trebuchet MS"/>
                <a:cs typeface="Trebuchet MS"/>
              </a:rPr>
              <a:t>l</a:t>
            </a:r>
            <a:r>
              <a:rPr lang="en-US" spc="-10" dirty="0">
                <a:solidFill>
                  <a:srgbClr val="6A6292"/>
                </a:solidFill>
                <a:latin typeface="Trebuchet MS"/>
                <a:cs typeface="Trebuchet MS"/>
              </a:rPr>
              <a:t>ity</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6</a:t>
            </a:fld>
            <a:endParaRPr lang="en-IN">
              <a:solidFill>
                <a:prstClr val="white"/>
              </a:solidFill>
            </a:endParaRPr>
          </a:p>
        </p:txBody>
      </p:sp>
      <p:sp>
        <p:nvSpPr>
          <p:cNvPr id="4" name="Oval Callout 3"/>
          <p:cNvSpPr/>
          <p:nvPr/>
        </p:nvSpPr>
        <p:spPr>
          <a:xfrm>
            <a:off x="301239" y="1283326"/>
            <a:ext cx="2484164" cy="193817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3505" marR="5080" indent="-91440">
              <a:lnSpc>
                <a:spcPct val="100000"/>
              </a:lnSpc>
              <a:spcBef>
                <a:spcPts val="105"/>
              </a:spcBef>
            </a:pPr>
            <a:r>
              <a:rPr lang="en-US" sz="2400" spc="-65" dirty="0">
                <a:solidFill>
                  <a:schemeClr val="bg1"/>
                </a:solidFill>
                <a:latin typeface="Trebuchet MS"/>
                <a:cs typeface="Trebuchet MS"/>
              </a:rPr>
              <a:t>P</a:t>
            </a:r>
            <a:r>
              <a:rPr lang="en-US" sz="2400" spc="-10" dirty="0">
                <a:solidFill>
                  <a:schemeClr val="bg1"/>
                </a:solidFill>
                <a:latin typeface="Trebuchet MS"/>
                <a:cs typeface="Trebuchet MS"/>
              </a:rPr>
              <a:t>r</a:t>
            </a:r>
            <a:r>
              <a:rPr lang="en-US" sz="2400" dirty="0">
                <a:solidFill>
                  <a:schemeClr val="bg1"/>
                </a:solidFill>
                <a:latin typeface="Trebuchet MS"/>
                <a:cs typeface="Trebuchet MS"/>
              </a:rPr>
              <a:t>ob</a:t>
            </a:r>
            <a:r>
              <a:rPr lang="en-US" sz="2400" spc="-10" dirty="0">
                <a:solidFill>
                  <a:schemeClr val="bg1"/>
                </a:solidFill>
                <a:latin typeface="Trebuchet MS"/>
                <a:cs typeface="Trebuchet MS"/>
              </a:rPr>
              <a:t>a</a:t>
            </a:r>
            <a:r>
              <a:rPr lang="en-US" sz="2400" spc="-5" dirty="0">
                <a:solidFill>
                  <a:schemeClr val="bg1"/>
                </a:solidFill>
                <a:latin typeface="Trebuchet MS"/>
                <a:cs typeface="Trebuchet MS"/>
              </a:rPr>
              <a:t>b</a:t>
            </a:r>
            <a:r>
              <a:rPr lang="en-US" sz="2400" spc="-10" dirty="0">
                <a:solidFill>
                  <a:schemeClr val="bg1"/>
                </a:solidFill>
                <a:latin typeface="Trebuchet MS"/>
                <a:cs typeface="Trebuchet MS"/>
              </a:rPr>
              <a:t>i</a:t>
            </a:r>
            <a:r>
              <a:rPr lang="en-US" sz="2400" dirty="0">
                <a:solidFill>
                  <a:schemeClr val="bg1"/>
                </a:solidFill>
                <a:latin typeface="Trebuchet MS"/>
                <a:cs typeface="Trebuchet MS"/>
              </a:rPr>
              <a:t>l</a:t>
            </a:r>
            <a:r>
              <a:rPr lang="en-US" sz="2400" spc="-5" dirty="0">
                <a:solidFill>
                  <a:schemeClr val="bg1"/>
                </a:solidFill>
                <a:latin typeface="Trebuchet MS"/>
                <a:cs typeface="Trebuchet MS"/>
              </a:rPr>
              <a:t>i</a:t>
            </a:r>
            <a:r>
              <a:rPr lang="en-US" sz="2400" spc="-10" dirty="0">
                <a:solidFill>
                  <a:schemeClr val="bg1"/>
                </a:solidFill>
                <a:latin typeface="Trebuchet MS"/>
                <a:cs typeface="Trebuchet MS"/>
              </a:rPr>
              <a:t>t</a:t>
            </a:r>
            <a:r>
              <a:rPr lang="en-US" sz="2400" dirty="0">
                <a:solidFill>
                  <a:schemeClr val="bg1"/>
                </a:solidFill>
                <a:latin typeface="Trebuchet MS"/>
                <a:cs typeface="Trebuchet MS"/>
              </a:rPr>
              <a:t>y  </a:t>
            </a:r>
            <a:r>
              <a:rPr lang="en-US" sz="2400" spc="-5" dirty="0">
                <a:solidFill>
                  <a:schemeClr val="bg1"/>
                </a:solidFill>
                <a:latin typeface="Trebuchet MS"/>
                <a:cs typeface="Trebuchet MS"/>
              </a:rPr>
              <a:t>Example</a:t>
            </a:r>
            <a:endParaRPr lang="en-US" sz="2400" dirty="0">
              <a:solidFill>
                <a:schemeClr val="bg1"/>
              </a:solidFill>
              <a:latin typeface="Trebuchet MS"/>
              <a:cs typeface="Trebuchet MS"/>
            </a:endParaRPr>
          </a:p>
        </p:txBody>
      </p:sp>
      <p:sp>
        <p:nvSpPr>
          <p:cNvPr id="11" name="object 25"/>
          <p:cNvSpPr/>
          <p:nvPr/>
        </p:nvSpPr>
        <p:spPr>
          <a:xfrm>
            <a:off x="4526984" y="1504828"/>
            <a:ext cx="3448812" cy="2587752"/>
          </a:xfrm>
          <a:prstGeom prst="rect">
            <a:avLst/>
          </a:prstGeom>
          <a:blipFill>
            <a:blip r:embed="rId2" cstate="print"/>
            <a:stretch>
              <a:fillRect/>
            </a:stretch>
          </a:blipFill>
        </p:spPr>
        <p:txBody>
          <a:bodyPr wrap="square" lIns="0" tIns="0" rIns="0" bIns="0" rtlCol="0"/>
          <a:lstStyle/>
          <a:p>
            <a:endParaRPr/>
          </a:p>
        </p:txBody>
      </p:sp>
      <p:sp>
        <p:nvSpPr>
          <p:cNvPr id="12" name="object 26"/>
          <p:cNvSpPr/>
          <p:nvPr/>
        </p:nvSpPr>
        <p:spPr>
          <a:xfrm>
            <a:off x="8750807" y="1447800"/>
            <a:ext cx="1024127" cy="2587752"/>
          </a:xfrm>
          <a:prstGeom prst="rect">
            <a:avLst/>
          </a:prstGeom>
          <a:blipFill>
            <a:blip r:embed="rId3" cstate="print"/>
            <a:stretch>
              <a:fillRect/>
            </a:stretch>
          </a:blipFill>
        </p:spPr>
        <p:txBody>
          <a:bodyPr wrap="square" lIns="0" tIns="0" rIns="0" bIns="0" rtlCol="0"/>
          <a:lstStyle/>
          <a:p>
            <a:endParaRPr/>
          </a:p>
        </p:txBody>
      </p:sp>
      <p:sp>
        <p:nvSpPr>
          <p:cNvPr id="13" name="object 31"/>
          <p:cNvSpPr txBox="1"/>
          <p:nvPr/>
        </p:nvSpPr>
        <p:spPr>
          <a:xfrm>
            <a:off x="9852406" y="1714627"/>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a:t>
            </a:r>
          </a:p>
        </p:txBody>
      </p:sp>
      <p:sp>
        <p:nvSpPr>
          <p:cNvPr id="14" name="object 31"/>
          <p:cNvSpPr txBox="1"/>
          <p:nvPr/>
        </p:nvSpPr>
        <p:spPr>
          <a:xfrm>
            <a:off x="9849865" y="2449776"/>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a:t>
            </a:r>
          </a:p>
        </p:txBody>
      </p:sp>
      <p:sp>
        <p:nvSpPr>
          <p:cNvPr id="15" name="object 31"/>
          <p:cNvSpPr txBox="1"/>
          <p:nvPr/>
        </p:nvSpPr>
        <p:spPr>
          <a:xfrm flipV="1">
            <a:off x="9831767" y="3056199"/>
            <a:ext cx="152400" cy="221214"/>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a:t>
            </a:r>
          </a:p>
        </p:txBody>
      </p:sp>
      <p:sp>
        <p:nvSpPr>
          <p:cNvPr id="16" name="object 31"/>
          <p:cNvSpPr txBox="1"/>
          <p:nvPr/>
        </p:nvSpPr>
        <p:spPr>
          <a:xfrm>
            <a:off x="9907967" y="3628891"/>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a:t>
            </a:r>
          </a:p>
        </p:txBody>
      </p:sp>
      <p:sp>
        <p:nvSpPr>
          <p:cNvPr id="17" name="object 32"/>
          <p:cNvSpPr txBox="1"/>
          <p:nvPr/>
        </p:nvSpPr>
        <p:spPr>
          <a:xfrm>
            <a:off x="10438658" y="1766386"/>
            <a:ext cx="205740" cy="232410"/>
          </a:xfrm>
          <a:prstGeom prst="rect">
            <a:avLst/>
          </a:prstGeom>
        </p:spPr>
        <p:txBody>
          <a:bodyPr vert="horz" wrap="square" lIns="0" tIns="13335" rIns="0" bIns="0" rtlCol="0">
            <a:spAutoFit/>
          </a:bodyPr>
          <a:lstStyle/>
          <a:p>
            <a:pPr marL="12700">
              <a:lnSpc>
                <a:spcPct val="100000"/>
              </a:lnSpc>
              <a:spcBef>
                <a:spcPts val="105"/>
              </a:spcBef>
            </a:pPr>
            <a:r>
              <a:rPr sz="1350" spc="-5" dirty="0">
                <a:latin typeface="Trebuchet MS"/>
                <a:cs typeface="Trebuchet MS"/>
              </a:rPr>
              <a:t>14</a:t>
            </a:r>
            <a:endParaRPr sz="1350" dirty="0">
              <a:latin typeface="Trebuchet MS"/>
              <a:cs typeface="Trebuchet MS"/>
            </a:endParaRPr>
          </a:p>
        </p:txBody>
      </p:sp>
      <p:sp>
        <p:nvSpPr>
          <p:cNvPr id="18" name="object 30"/>
          <p:cNvSpPr txBox="1"/>
          <p:nvPr/>
        </p:nvSpPr>
        <p:spPr>
          <a:xfrm>
            <a:off x="10541254" y="2435761"/>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5</a:t>
            </a:r>
          </a:p>
        </p:txBody>
      </p:sp>
      <p:sp>
        <p:nvSpPr>
          <p:cNvPr id="19" name="object 28"/>
          <p:cNvSpPr txBox="1"/>
          <p:nvPr/>
        </p:nvSpPr>
        <p:spPr>
          <a:xfrm>
            <a:off x="10541254" y="2995571"/>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5</a:t>
            </a:r>
          </a:p>
        </p:txBody>
      </p:sp>
      <p:sp>
        <p:nvSpPr>
          <p:cNvPr id="20" name="object 34"/>
          <p:cNvSpPr txBox="1"/>
          <p:nvPr/>
        </p:nvSpPr>
        <p:spPr>
          <a:xfrm>
            <a:off x="10549945" y="3650372"/>
            <a:ext cx="116205" cy="232410"/>
          </a:xfrm>
          <a:prstGeom prst="rect">
            <a:avLst/>
          </a:prstGeom>
        </p:spPr>
        <p:txBody>
          <a:bodyPr vert="horz" wrap="square" lIns="0" tIns="13335" rIns="0" bIns="0" rtlCol="0">
            <a:spAutoFit/>
          </a:bodyPr>
          <a:lstStyle/>
          <a:p>
            <a:pPr marL="12700">
              <a:lnSpc>
                <a:spcPct val="100000"/>
              </a:lnSpc>
              <a:spcBef>
                <a:spcPts val="105"/>
              </a:spcBef>
            </a:pPr>
            <a:r>
              <a:rPr sz="1350" dirty="0">
                <a:latin typeface="Trebuchet MS"/>
                <a:cs typeface="Trebuchet MS"/>
              </a:rPr>
              <a:t>6</a:t>
            </a:r>
          </a:p>
        </p:txBody>
      </p:sp>
      <p:sp>
        <p:nvSpPr>
          <p:cNvPr id="21" name="object 35"/>
          <p:cNvSpPr/>
          <p:nvPr/>
        </p:nvSpPr>
        <p:spPr>
          <a:xfrm>
            <a:off x="8822435" y="4110228"/>
            <a:ext cx="2465070" cy="0"/>
          </a:xfrm>
          <a:custGeom>
            <a:avLst/>
            <a:gdLst/>
            <a:ahLst/>
            <a:cxnLst/>
            <a:rect l="l" t="t" r="r" b="b"/>
            <a:pathLst>
              <a:path w="2465070">
                <a:moveTo>
                  <a:pt x="0" y="0"/>
                </a:moveTo>
                <a:lnTo>
                  <a:pt x="2464943" y="0"/>
                </a:lnTo>
              </a:path>
            </a:pathLst>
          </a:custGeom>
          <a:ln w="6096">
            <a:solidFill>
              <a:srgbClr val="EF7E09"/>
            </a:solidFill>
          </a:ln>
        </p:spPr>
        <p:txBody>
          <a:bodyPr wrap="square" lIns="0" tIns="0" rIns="0" bIns="0" rtlCol="0"/>
          <a:lstStyle/>
          <a:p>
            <a:endParaRPr/>
          </a:p>
        </p:txBody>
      </p:sp>
      <p:sp>
        <p:nvSpPr>
          <p:cNvPr id="22" name="object 36"/>
          <p:cNvSpPr txBox="1"/>
          <p:nvPr/>
        </p:nvSpPr>
        <p:spPr>
          <a:xfrm>
            <a:off x="9170034" y="4194428"/>
            <a:ext cx="854075" cy="232410"/>
          </a:xfrm>
          <a:prstGeom prst="rect">
            <a:avLst/>
          </a:prstGeom>
        </p:spPr>
        <p:txBody>
          <a:bodyPr vert="horz" wrap="square" lIns="0" tIns="13335" rIns="0" bIns="0" rtlCol="0">
            <a:spAutoFit/>
          </a:bodyPr>
          <a:lstStyle/>
          <a:p>
            <a:pPr marL="12700">
              <a:lnSpc>
                <a:spcPct val="100000"/>
              </a:lnSpc>
              <a:spcBef>
                <a:spcPts val="105"/>
              </a:spcBef>
              <a:tabLst>
                <a:tab pos="749935" algn="l"/>
              </a:tabLst>
            </a:pPr>
            <a:r>
              <a:rPr sz="1350" spc="-165" dirty="0">
                <a:latin typeface="Trebuchet MS"/>
                <a:cs typeface="Trebuchet MS"/>
              </a:rPr>
              <a:t>T</a:t>
            </a:r>
            <a:r>
              <a:rPr sz="1350" dirty="0">
                <a:latin typeface="Trebuchet MS"/>
                <a:cs typeface="Trebuchet MS"/>
              </a:rPr>
              <a:t>o</a:t>
            </a:r>
            <a:r>
              <a:rPr sz="1350" spc="5" dirty="0">
                <a:latin typeface="Trebuchet MS"/>
                <a:cs typeface="Trebuchet MS"/>
              </a:rPr>
              <a:t>t</a:t>
            </a:r>
            <a:r>
              <a:rPr sz="1350" spc="-5" dirty="0">
                <a:latin typeface="Trebuchet MS"/>
                <a:cs typeface="Trebuchet MS"/>
              </a:rPr>
              <a:t>a</a:t>
            </a:r>
            <a:r>
              <a:rPr sz="1350" dirty="0">
                <a:latin typeface="Trebuchet MS"/>
                <a:cs typeface="Trebuchet MS"/>
              </a:rPr>
              <a:t>l	=</a:t>
            </a:r>
          </a:p>
        </p:txBody>
      </p:sp>
      <p:sp>
        <p:nvSpPr>
          <p:cNvPr id="23" name="object 37"/>
          <p:cNvSpPr txBox="1"/>
          <p:nvPr/>
        </p:nvSpPr>
        <p:spPr>
          <a:xfrm>
            <a:off x="10541889" y="4194428"/>
            <a:ext cx="205740" cy="232410"/>
          </a:xfrm>
          <a:prstGeom prst="rect">
            <a:avLst/>
          </a:prstGeom>
        </p:spPr>
        <p:txBody>
          <a:bodyPr vert="horz" wrap="square" lIns="0" tIns="13335" rIns="0" bIns="0" rtlCol="0">
            <a:spAutoFit/>
          </a:bodyPr>
          <a:lstStyle/>
          <a:p>
            <a:pPr marL="12700">
              <a:lnSpc>
                <a:spcPct val="100000"/>
              </a:lnSpc>
              <a:spcBef>
                <a:spcPts val="105"/>
              </a:spcBef>
            </a:pPr>
            <a:r>
              <a:rPr sz="1350" spc="-5" dirty="0">
                <a:latin typeface="Trebuchet MS"/>
                <a:cs typeface="Trebuchet MS"/>
              </a:rPr>
              <a:t>30</a:t>
            </a:r>
            <a:endParaRPr sz="1350" dirty="0">
              <a:latin typeface="Trebuchet MS"/>
              <a:cs typeface="Trebuchet MS"/>
            </a:endParaRPr>
          </a:p>
        </p:txBody>
      </p:sp>
      <p:sp>
        <p:nvSpPr>
          <p:cNvPr id="24" name="object 45"/>
          <p:cNvSpPr/>
          <p:nvPr/>
        </p:nvSpPr>
        <p:spPr>
          <a:xfrm>
            <a:off x="7727148" y="4917799"/>
            <a:ext cx="3636547" cy="859790"/>
          </a:xfrm>
          <a:custGeom>
            <a:avLst/>
            <a:gdLst/>
            <a:ahLst/>
            <a:cxnLst/>
            <a:rect l="l" t="t" r="r" b="b"/>
            <a:pathLst>
              <a:path w="3450590" h="859789">
                <a:moveTo>
                  <a:pt x="0" y="859536"/>
                </a:moveTo>
                <a:lnTo>
                  <a:pt x="3450336" y="859536"/>
                </a:lnTo>
                <a:lnTo>
                  <a:pt x="3450336" y="0"/>
                </a:lnTo>
                <a:lnTo>
                  <a:pt x="0" y="0"/>
                </a:lnTo>
                <a:lnTo>
                  <a:pt x="0" y="859536"/>
                </a:lnTo>
                <a:close/>
              </a:path>
            </a:pathLst>
          </a:custGeom>
          <a:ln w="12192">
            <a:solidFill>
              <a:srgbClr val="D2CAB6"/>
            </a:solidFill>
          </a:ln>
        </p:spPr>
        <p:txBody>
          <a:bodyPr wrap="square" lIns="0" tIns="0" rIns="0" bIns="0" rtlCol="0"/>
          <a:lstStyle/>
          <a:p>
            <a:endParaRPr/>
          </a:p>
        </p:txBody>
      </p:sp>
      <p:sp>
        <p:nvSpPr>
          <p:cNvPr id="25" name="object 38"/>
          <p:cNvSpPr txBox="1"/>
          <p:nvPr/>
        </p:nvSpPr>
        <p:spPr>
          <a:xfrm>
            <a:off x="7975796" y="5227996"/>
            <a:ext cx="872490" cy="239395"/>
          </a:xfrm>
          <a:prstGeom prst="rect">
            <a:avLst/>
          </a:prstGeom>
        </p:spPr>
        <p:txBody>
          <a:bodyPr vert="horz" wrap="square" lIns="0" tIns="12700" rIns="0" bIns="0" rtlCol="0">
            <a:spAutoFit/>
          </a:bodyPr>
          <a:lstStyle/>
          <a:p>
            <a:pPr>
              <a:lnSpc>
                <a:spcPct val="100000"/>
              </a:lnSpc>
              <a:spcBef>
                <a:spcPts val="100"/>
              </a:spcBef>
            </a:pPr>
            <a:r>
              <a:rPr sz="1400" spc="-10" dirty="0">
                <a:latin typeface="Trebuchet MS"/>
                <a:cs typeface="Trebuchet MS"/>
              </a:rPr>
              <a:t>Probability</a:t>
            </a:r>
            <a:endParaRPr sz="1400" dirty="0">
              <a:latin typeface="Trebuchet MS"/>
              <a:cs typeface="Trebuchet MS"/>
            </a:endParaRPr>
          </a:p>
        </p:txBody>
      </p:sp>
      <p:sp>
        <p:nvSpPr>
          <p:cNvPr id="26" name="object 46"/>
          <p:cNvSpPr/>
          <p:nvPr/>
        </p:nvSpPr>
        <p:spPr>
          <a:xfrm>
            <a:off x="8822435" y="5154145"/>
            <a:ext cx="536448" cy="387096"/>
          </a:xfrm>
          <a:prstGeom prst="rect">
            <a:avLst/>
          </a:prstGeom>
          <a:blipFill>
            <a:blip r:embed="rId4" cstate="print"/>
            <a:stretch>
              <a:fillRect/>
            </a:stretch>
          </a:blipFill>
        </p:spPr>
        <p:txBody>
          <a:bodyPr wrap="square" lIns="0" tIns="0" rIns="0" bIns="0" rtlCol="0"/>
          <a:lstStyle/>
          <a:p>
            <a:endParaRPr/>
          </a:p>
        </p:txBody>
      </p:sp>
      <p:sp>
        <p:nvSpPr>
          <p:cNvPr id="28" name="object 39"/>
          <p:cNvSpPr txBox="1"/>
          <p:nvPr/>
        </p:nvSpPr>
        <p:spPr>
          <a:xfrm>
            <a:off x="9588245" y="5234408"/>
            <a:ext cx="106680" cy="239395"/>
          </a:xfrm>
          <a:prstGeom prst="rect">
            <a:avLst/>
          </a:prstGeom>
        </p:spPr>
        <p:txBody>
          <a:bodyPr vert="horz" wrap="square" lIns="0" tIns="12700" rIns="0" bIns="0" rtlCol="0">
            <a:spAutoFit/>
          </a:bodyPr>
          <a:lstStyle/>
          <a:p>
            <a:pPr>
              <a:lnSpc>
                <a:spcPct val="100000"/>
              </a:lnSpc>
              <a:spcBef>
                <a:spcPts val="100"/>
              </a:spcBef>
            </a:pPr>
            <a:r>
              <a:rPr sz="1400" dirty="0">
                <a:latin typeface="Trebuchet MS"/>
                <a:cs typeface="Trebuchet MS"/>
              </a:rPr>
              <a:t>=</a:t>
            </a:r>
          </a:p>
        </p:txBody>
      </p:sp>
      <p:sp>
        <p:nvSpPr>
          <p:cNvPr id="29" name="object 41"/>
          <p:cNvSpPr txBox="1"/>
          <p:nvPr/>
        </p:nvSpPr>
        <p:spPr>
          <a:xfrm>
            <a:off x="10054970" y="5087978"/>
            <a:ext cx="205104" cy="519430"/>
          </a:xfrm>
          <a:prstGeom prst="rect">
            <a:avLst/>
          </a:prstGeom>
        </p:spPr>
        <p:txBody>
          <a:bodyPr vert="horz" wrap="square" lIns="0" tIns="53340" rIns="0" bIns="0" rtlCol="0">
            <a:spAutoFit/>
          </a:bodyPr>
          <a:lstStyle/>
          <a:p>
            <a:pPr marL="46990">
              <a:lnSpc>
                <a:spcPct val="100000"/>
              </a:lnSpc>
              <a:spcBef>
                <a:spcPts val="420"/>
              </a:spcBef>
            </a:pPr>
            <a:r>
              <a:rPr sz="1350" spc="-110" dirty="0">
                <a:latin typeface="DejaVu Serif"/>
                <a:cs typeface="DejaVu Serif"/>
              </a:rPr>
              <a:t>6</a:t>
            </a:r>
            <a:endParaRPr sz="1350" dirty="0">
              <a:latin typeface="DejaVu Serif"/>
              <a:cs typeface="DejaVu Serif"/>
            </a:endParaRPr>
          </a:p>
          <a:p>
            <a:pPr>
              <a:lnSpc>
                <a:spcPct val="100000"/>
              </a:lnSpc>
              <a:spcBef>
                <a:spcPts val="325"/>
              </a:spcBef>
            </a:pPr>
            <a:r>
              <a:rPr sz="1350" spc="-105" dirty="0">
                <a:latin typeface="DejaVu Serif"/>
                <a:cs typeface="DejaVu Serif"/>
              </a:rPr>
              <a:t>30</a:t>
            </a:r>
            <a:endParaRPr sz="1350" dirty="0">
              <a:latin typeface="DejaVu Serif"/>
              <a:cs typeface="DejaVu Serif"/>
            </a:endParaRPr>
          </a:p>
        </p:txBody>
      </p:sp>
      <p:cxnSp>
        <p:nvCxnSpPr>
          <p:cNvPr id="31" name="Straight Connector 30"/>
          <p:cNvCxnSpPr/>
          <p:nvPr/>
        </p:nvCxnSpPr>
        <p:spPr>
          <a:xfrm>
            <a:off x="9914941" y="5347693"/>
            <a:ext cx="383688" cy="0"/>
          </a:xfrm>
          <a:prstGeom prst="line">
            <a:avLst/>
          </a:prstGeom>
        </p:spPr>
        <p:style>
          <a:lnRef idx="1">
            <a:schemeClr val="dk1"/>
          </a:lnRef>
          <a:fillRef idx="0">
            <a:schemeClr val="dk1"/>
          </a:fillRef>
          <a:effectRef idx="0">
            <a:schemeClr val="dk1"/>
          </a:effectRef>
          <a:fontRef idx="minor">
            <a:schemeClr val="tx1"/>
          </a:fontRef>
        </p:style>
      </p:cxnSp>
      <p:sp>
        <p:nvSpPr>
          <p:cNvPr id="32" name="object 44"/>
          <p:cNvSpPr txBox="1"/>
          <p:nvPr/>
        </p:nvSpPr>
        <p:spPr>
          <a:xfrm>
            <a:off x="10489501" y="5192880"/>
            <a:ext cx="103505" cy="232410"/>
          </a:xfrm>
          <a:prstGeom prst="rect">
            <a:avLst/>
          </a:prstGeom>
        </p:spPr>
        <p:txBody>
          <a:bodyPr vert="horz" wrap="square" lIns="0" tIns="13335" rIns="0" bIns="0" rtlCol="0">
            <a:spAutoFit/>
          </a:bodyPr>
          <a:lstStyle/>
          <a:p>
            <a:pPr>
              <a:lnSpc>
                <a:spcPct val="100000"/>
              </a:lnSpc>
              <a:spcBef>
                <a:spcPts val="105"/>
              </a:spcBef>
            </a:pPr>
            <a:r>
              <a:rPr sz="1350" dirty="0">
                <a:latin typeface="Trebuchet MS"/>
                <a:cs typeface="Trebuchet MS"/>
              </a:rPr>
              <a:t>=</a:t>
            </a:r>
          </a:p>
        </p:txBody>
      </p:sp>
      <p:sp>
        <p:nvSpPr>
          <p:cNvPr id="33" name="object 43"/>
          <p:cNvSpPr txBox="1"/>
          <p:nvPr/>
        </p:nvSpPr>
        <p:spPr>
          <a:xfrm>
            <a:off x="10928368" y="5032856"/>
            <a:ext cx="108585" cy="519430"/>
          </a:xfrm>
          <a:prstGeom prst="rect">
            <a:avLst/>
          </a:prstGeom>
        </p:spPr>
        <p:txBody>
          <a:bodyPr vert="horz" wrap="square" lIns="0" tIns="53340" rIns="0" bIns="0" rtlCol="0">
            <a:spAutoFit/>
          </a:bodyPr>
          <a:lstStyle/>
          <a:p>
            <a:pPr>
              <a:lnSpc>
                <a:spcPct val="100000"/>
              </a:lnSpc>
              <a:spcBef>
                <a:spcPts val="420"/>
              </a:spcBef>
            </a:pPr>
            <a:r>
              <a:rPr sz="1350" spc="-110" dirty="0">
                <a:latin typeface="DejaVu Serif"/>
                <a:cs typeface="DejaVu Serif"/>
              </a:rPr>
              <a:t>1</a:t>
            </a:r>
            <a:endParaRPr sz="1350" dirty="0">
              <a:latin typeface="DejaVu Serif"/>
              <a:cs typeface="DejaVu Serif"/>
            </a:endParaRPr>
          </a:p>
          <a:p>
            <a:pPr>
              <a:lnSpc>
                <a:spcPct val="100000"/>
              </a:lnSpc>
              <a:spcBef>
                <a:spcPts val="325"/>
              </a:spcBef>
            </a:pPr>
            <a:r>
              <a:rPr sz="1350" spc="-110" dirty="0">
                <a:latin typeface="DejaVu Serif"/>
                <a:cs typeface="DejaVu Serif"/>
              </a:rPr>
              <a:t>5</a:t>
            </a:r>
            <a:endParaRPr sz="1350" dirty="0">
              <a:latin typeface="DejaVu Serif"/>
              <a:cs typeface="DejaVu Serif"/>
            </a:endParaRPr>
          </a:p>
        </p:txBody>
      </p:sp>
      <p:cxnSp>
        <p:nvCxnSpPr>
          <p:cNvPr id="34" name="Straight Connector 33"/>
          <p:cNvCxnSpPr/>
          <p:nvPr/>
        </p:nvCxnSpPr>
        <p:spPr>
          <a:xfrm>
            <a:off x="10747629" y="5322676"/>
            <a:ext cx="383688" cy="0"/>
          </a:xfrm>
          <a:prstGeom prst="line">
            <a:avLst/>
          </a:prstGeom>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9FD3846A-F686-4EE0-BA35-C110FF52143E}"/>
              </a:ext>
            </a:extLst>
          </p:cNvPr>
          <p:cNvSpPr txBox="1"/>
          <p:nvPr/>
        </p:nvSpPr>
        <p:spPr>
          <a:xfrm>
            <a:off x="2395180" y="5138010"/>
            <a:ext cx="4476995" cy="369332"/>
          </a:xfrm>
          <a:prstGeom prst="rect">
            <a:avLst/>
          </a:prstGeom>
          <a:noFill/>
        </p:spPr>
        <p:txBody>
          <a:bodyPr wrap="none" rtlCol="0">
            <a:spAutoFit/>
          </a:bodyPr>
          <a:lstStyle/>
          <a:p>
            <a:r>
              <a:rPr lang="en-IN" dirty="0"/>
              <a:t>Find the Probability of finding a PURPLE FISH?</a:t>
            </a:r>
          </a:p>
        </p:txBody>
      </p:sp>
    </p:spTree>
    <p:extLst>
      <p:ext uri="{BB962C8B-B14F-4D97-AF65-F5344CB8AC3E}">
        <p14:creationId xmlns:p14="http://schemas.microsoft.com/office/powerpoint/2010/main" val="721561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238258" cy="576339"/>
          </a:xfrm>
        </p:spPr>
        <p:txBody>
          <a:bodyPr/>
          <a:lstStyle/>
          <a:p>
            <a:r>
              <a:rPr lang="en-IN" sz="2800" dirty="0"/>
              <a:t>Normal Distribution  to Standard Normal Distribution</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60</a:t>
            </a:fld>
            <a:endParaRPr lang="en-IN">
              <a:solidFill>
                <a:prstClr val="white"/>
              </a:solidFill>
            </a:endParaRPr>
          </a:p>
        </p:txBody>
      </p:sp>
      <p:pic>
        <p:nvPicPr>
          <p:cNvPr id="6" name="Picture 5">
            <a:extLst>
              <a:ext uri="{FF2B5EF4-FFF2-40B4-BE49-F238E27FC236}">
                <a16:creationId xmlns:a16="http://schemas.microsoft.com/office/drawing/2014/main" id="{C6684E66-297C-4131-ADD4-9E5FD512411F}"/>
              </a:ext>
            </a:extLst>
          </p:cNvPr>
          <p:cNvPicPr>
            <a:picLocks noChangeAspect="1"/>
          </p:cNvPicPr>
          <p:nvPr/>
        </p:nvPicPr>
        <p:blipFill>
          <a:blip r:embed="rId2"/>
          <a:stretch>
            <a:fillRect/>
          </a:stretch>
        </p:blipFill>
        <p:spPr>
          <a:xfrm>
            <a:off x="0" y="1669692"/>
            <a:ext cx="12192000" cy="3518615"/>
          </a:xfrm>
          <a:prstGeom prst="rect">
            <a:avLst/>
          </a:prstGeom>
        </p:spPr>
      </p:pic>
    </p:spTree>
    <p:extLst>
      <p:ext uri="{BB962C8B-B14F-4D97-AF65-F5344CB8AC3E}">
        <p14:creationId xmlns:p14="http://schemas.microsoft.com/office/powerpoint/2010/main" val="656848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238258" cy="576339"/>
          </a:xfrm>
        </p:spPr>
        <p:txBody>
          <a:bodyPr/>
          <a:lstStyle/>
          <a:p>
            <a:r>
              <a:rPr lang="en-IN" sz="2800" dirty="0"/>
              <a:t>Normal Distribution  to Standard Normal Distribution</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61</a:t>
            </a:fld>
            <a:endParaRPr lang="en-IN">
              <a:solidFill>
                <a:prstClr val="white"/>
              </a:solidFill>
            </a:endParaRPr>
          </a:p>
        </p:txBody>
      </p:sp>
      <p:sp>
        <p:nvSpPr>
          <p:cNvPr id="5" name="AutoShape 2" descr="standard normal distribution (SND) ">
            <a:extLst>
              <a:ext uri="{FF2B5EF4-FFF2-40B4-BE49-F238E27FC236}">
                <a16:creationId xmlns:a16="http://schemas.microsoft.com/office/drawing/2014/main" id="{7CA73759-C07B-4628-9DC5-C3DE4517A2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Graphic 8">
            <a:extLst>
              <a:ext uri="{FF2B5EF4-FFF2-40B4-BE49-F238E27FC236}">
                <a16:creationId xmlns:a16="http://schemas.microsoft.com/office/drawing/2014/main" id="{6CC3102C-B2E7-453B-B0C6-64596ADA7A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285" y="1886988"/>
            <a:ext cx="11113430" cy="3084024"/>
          </a:xfrm>
          <a:prstGeom prst="rect">
            <a:avLst/>
          </a:prstGeom>
        </p:spPr>
      </p:pic>
    </p:spTree>
    <p:extLst>
      <p:ext uri="{BB962C8B-B14F-4D97-AF65-F5344CB8AC3E}">
        <p14:creationId xmlns:p14="http://schemas.microsoft.com/office/powerpoint/2010/main" val="4095972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solidFill>
                  <a:srgbClr val="FF0000"/>
                </a:solidFill>
              </a:rPr>
              <a:t>Q and Q Plot</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62</a:t>
            </a:fld>
            <a:endParaRPr lang="en-IN">
              <a:solidFill>
                <a:prstClr val="white"/>
              </a:solidFill>
            </a:endParaRPr>
          </a:p>
        </p:txBody>
      </p:sp>
      <p:sp>
        <p:nvSpPr>
          <p:cNvPr id="5" name="TextBox 4">
            <a:extLst>
              <a:ext uri="{FF2B5EF4-FFF2-40B4-BE49-F238E27FC236}">
                <a16:creationId xmlns:a16="http://schemas.microsoft.com/office/drawing/2014/main" id="{82C92DE4-737B-4A80-BBC8-15F7831EFA6D}"/>
              </a:ext>
            </a:extLst>
          </p:cNvPr>
          <p:cNvSpPr txBox="1"/>
          <p:nvPr/>
        </p:nvSpPr>
        <p:spPr>
          <a:xfrm>
            <a:off x="213096" y="989212"/>
            <a:ext cx="11832046" cy="1077218"/>
          </a:xfrm>
          <a:prstGeom prst="rect">
            <a:avLst/>
          </a:prstGeom>
          <a:noFill/>
        </p:spPr>
        <p:txBody>
          <a:bodyPr wrap="square" rtlCol="0">
            <a:spAutoFit/>
          </a:bodyPr>
          <a:lstStyle/>
          <a:p>
            <a:r>
              <a:rPr lang="en-US" sz="3200" dirty="0"/>
              <a:t> QQ plots  are a  quick and visual way to assess whether a variable is normally distributed  or not – below we have  a Normal Plot</a:t>
            </a:r>
            <a:endParaRPr lang="en-IN" sz="3200" dirty="0"/>
          </a:p>
        </p:txBody>
      </p:sp>
      <p:pic>
        <p:nvPicPr>
          <p:cNvPr id="4" name="Picture 3">
            <a:extLst>
              <a:ext uri="{FF2B5EF4-FFF2-40B4-BE49-F238E27FC236}">
                <a16:creationId xmlns:a16="http://schemas.microsoft.com/office/drawing/2014/main" id="{B133A49A-7D48-47DB-97BC-51A785C228D2}"/>
              </a:ext>
            </a:extLst>
          </p:cNvPr>
          <p:cNvPicPr>
            <a:picLocks noChangeAspect="1"/>
          </p:cNvPicPr>
          <p:nvPr/>
        </p:nvPicPr>
        <p:blipFill rotWithShape="1">
          <a:blip r:embed="rId3"/>
          <a:srcRect l="12930" t="3214" r="2250" b="18436"/>
          <a:stretch/>
        </p:blipFill>
        <p:spPr>
          <a:xfrm>
            <a:off x="4114799" y="2347976"/>
            <a:ext cx="4522305" cy="2850189"/>
          </a:xfrm>
          <a:prstGeom prst="rect">
            <a:avLst/>
          </a:prstGeom>
        </p:spPr>
      </p:pic>
    </p:spTree>
    <p:extLst>
      <p:ext uri="{BB962C8B-B14F-4D97-AF65-F5344CB8AC3E}">
        <p14:creationId xmlns:p14="http://schemas.microsoft.com/office/powerpoint/2010/main" val="10290694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solidFill>
                  <a:srgbClr val="FF0000"/>
                </a:solidFill>
              </a:rPr>
              <a:t>Q and Q Plot</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63</a:t>
            </a:fld>
            <a:endParaRPr lang="en-IN">
              <a:solidFill>
                <a:prstClr val="white"/>
              </a:solidFill>
            </a:endParaRPr>
          </a:p>
        </p:txBody>
      </p:sp>
      <p:sp>
        <p:nvSpPr>
          <p:cNvPr id="5" name="TextBox 4">
            <a:extLst>
              <a:ext uri="{FF2B5EF4-FFF2-40B4-BE49-F238E27FC236}">
                <a16:creationId xmlns:a16="http://schemas.microsoft.com/office/drawing/2014/main" id="{82C92DE4-737B-4A80-BBC8-15F7831EFA6D}"/>
              </a:ext>
            </a:extLst>
          </p:cNvPr>
          <p:cNvSpPr txBox="1"/>
          <p:nvPr/>
        </p:nvSpPr>
        <p:spPr>
          <a:xfrm>
            <a:off x="213096" y="989212"/>
            <a:ext cx="11832046" cy="1569660"/>
          </a:xfrm>
          <a:prstGeom prst="rect">
            <a:avLst/>
          </a:prstGeom>
          <a:noFill/>
        </p:spPr>
        <p:txBody>
          <a:bodyPr wrap="square" rtlCol="0">
            <a:spAutoFit/>
          </a:bodyPr>
          <a:lstStyle/>
          <a:p>
            <a:r>
              <a:rPr lang="en-US" sz="3200" dirty="0"/>
              <a:t> QQ plots  are a  quick and visual way to assess whether a variable is normally distributed  or not - below we have  below is NOT  Normal Plot</a:t>
            </a:r>
            <a:endParaRPr lang="en-IN" sz="3200" dirty="0"/>
          </a:p>
        </p:txBody>
      </p:sp>
      <p:pic>
        <p:nvPicPr>
          <p:cNvPr id="6" name="Picture 5">
            <a:extLst>
              <a:ext uri="{FF2B5EF4-FFF2-40B4-BE49-F238E27FC236}">
                <a16:creationId xmlns:a16="http://schemas.microsoft.com/office/drawing/2014/main" id="{18A17788-3769-413E-865C-0F2E0C2EC657}"/>
              </a:ext>
            </a:extLst>
          </p:cNvPr>
          <p:cNvPicPr>
            <a:picLocks noChangeAspect="1"/>
          </p:cNvPicPr>
          <p:nvPr/>
        </p:nvPicPr>
        <p:blipFill rotWithShape="1">
          <a:blip r:embed="rId3"/>
          <a:srcRect l="10779" b="14553"/>
          <a:stretch/>
        </p:blipFill>
        <p:spPr>
          <a:xfrm>
            <a:off x="3109280" y="2075181"/>
            <a:ext cx="6039678" cy="3946486"/>
          </a:xfrm>
          <a:prstGeom prst="rect">
            <a:avLst/>
          </a:prstGeom>
        </p:spPr>
      </p:pic>
    </p:spTree>
    <p:extLst>
      <p:ext uri="{BB962C8B-B14F-4D97-AF65-F5344CB8AC3E}">
        <p14:creationId xmlns:p14="http://schemas.microsoft.com/office/powerpoint/2010/main" val="3784711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solidFill>
                  <a:srgbClr val="FF0000"/>
                </a:solidFill>
              </a:rPr>
              <a:t>Sampling Variation</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64</a:t>
            </a:fld>
            <a:endParaRPr lang="en-IN">
              <a:solidFill>
                <a:prstClr val="white"/>
              </a:solidFill>
            </a:endParaRPr>
          </a:p>
        </p:txBody>
      </p:sp>
      <p:pic>
        <p:nvPicPr>
          <p:cNvPr id="4" name="Picture 3">
            <a:extLst>
              <a:ext uri="{FF2B5EF4-FFF2-40B4-BE49-F238E27FC236}">
                <a16:creationId xmlns:a16="http://schemas.microsoft.com/office/drawing/2014/main" id="{45749047-1AB1-44E2-85DD-04CA35024B58}"/>
              </a:ext>
            </a:extLst>
          </p:cNvPr>
          <p:cNvPicPr>
            <a:picLocks noChangeAspect="1"/>
          </p:cNvPicPr>
          <p:nvPr/>
        </p:nvPicPr>
        <p:blipFill>
          <a:blip r:embed="rId3"/>
          <a:stretch>
            <a:fillRect/>
          </a:stretch>
        </p:blipFill>
        <p:spPr>
          <a:xfrm>
            <a:off x="3033713" y="1453312"/>
            <a:ext cx="6115050" cy="5334000"/>
          </a:xfrm>
          <a:prstGeom prst="rect">
            <a:avLst/>
          </a:prstGeom>
        </p:spPr>
      </p:pic>
    </p:spTree>
    <p:extLst>
      <p:ext uri="{BB962C8B-B14F-4D97-AF65-F5344CB8AC3E}">
        <p14:creationId xmlns:p14="http://schemas.microsoft.com/office/powerpoint/2010/main" val="2321285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solidFill>
                  <a:srgbClr val="FF0000"/>
                </a:solidFill>
              </a:rPr>
              <a:t>Sampling Variation</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65</a:t>
            </a:fld>
            <a:endParaRPr lang="en-IN">
              <a:solidFill>
                <a:prstClr val="white"/>
              </a:solidFill>
            </a:endParaRPr>
          </a:p>
        </p:txBody>
      </p:sp>
      <p:pic>
        <p:nvPicPr>
          <p:cNvPr id="7" name="Picture 6">
            <a:extLst>
              <a:ext uri="{FF2B5EF4-FFF2-40B4-BE49-F238E27FC236}">
                <a16:creationId xmlns:a16="http://schemas.microsoft.com/office/drawing/2014/main" id="{21E9A8A2-5610-46B5-934E-C2BCD43718F0}"/>
              </a:ext>
            </a:extLst>
          </p:cNvPr>
          <p:cNvPicPr>
            <a:picLocks noChangeAspect="1"/>
          </p:cNvPicPr>
          <p:nvPr/>
        </p:nvPicPr>
        <p:blipFill rotWithShape="1">
          <a:blip r:embed="rId3"/>
          <a:srcRect t="14492" b="19066"/>
          <a:stretch/>
        </p:blipFill>
        <p:spPr>
          <a:xfrm>
            <a:off x="1166415" y="1242392"/>
            <a:ext cx="8388180" cy="4184374"/>
          </a:xfrm>
          <a:prstGeom prst="rect">
            <a:avLst/>
          </a:prstGeom>
        </p:spPr>
      </p:pic>
    </p:spTree>
    <p:extLst>
      <p:ext uri="{BB962C8B-B14F-4D97-AF65-F5344CB8AC3E}">
        <p14:creationId xmlns:p14="http://schemas.microsoft.com/office/powerpoint/2010/main" val="3115614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0492"/>
            <a:ext cx="5290730" cy="2099479"/>
          </a:xfrm>
        </p:spPr>
        <p:txBody>
          <a:bodyPr/>
          <a:lstStyle/>
          <a:p>
            <a:r>
              <a:rPr lang="en-US" sz="4400" spc="10" dirty="0"/>
              <a:t>CENTRAL LIMIT THEOREM</a:t>
            </a:r>
            <a:endParaRPr lang="en-US"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66</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73442" y="741071"/>
            <a:ext cx="5305661" cy="5305661"/>
          </a:xfrm>
          <a:prstGeom prst="ellipse">
            <a:avLst/>
          </a:prstGeom>
        </p:spPr>
      </p:pic>
    </p:spTree>
    <p:extLst>
      <p:ext uri="{BB962C8B-B14F-4D97-AF65-F5344CB8AC3E}">
        <p14:creationId xmlns:p14="http://schemas.microsoft.com/office/powerpoint/2010/main" val="2334863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t>Central LIMIT THEOREM</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67</a:t>
            </a:fld>
            <a:endParaRPr lang="en-IN">
              <a:solidFill>
                <a:prstClr val="white"/>
              </a:solidFill>
            </a:endParaRPr>
          </a:p>
        </p:txBody>
      </p:sp>
      <p:pic>
        <p:nvPicPr>
          <p:cNvPr id="7" name="Picture 6">
            <a:extLst>
              <a:ext uri="{FF2B5EF4-FFF2-40B4-BE49-F238E27FC236}">
                <a16:creationId xmlns:a16="http://schemas.microsoft.com/office/drawing/2014/main" id="{74B6901F-FB12-4D59-A2D0-F284A9D75D63}"/>
              </a:ext>
            </a:extLst>
          </p:cNvPr>
          <p:cNvPicPr>
            <a:picLocks noChangeAspect="1"/>
          </p:cNvPicPr>
          <p:nvPr/>
        </p:nvPicPr>
        <p:blipFill>
          <a:blip r:embed="rId3"/>
          <a:stretch>
            <a:fillRect/>
          </a:stretch>
        </p:blipFill>
        <p:spPr>
          <a:xfrm>
            <a:off x="1619794" y="2293815"/>
            <a:ext cx="8534400" cy="4057650"/>
          </a:xfrm>
          <a:prstGeom prst="rect">
            <a:avLst/>
          </a:prstGeom>
        </p:spPr>
      </p:pic>
    </p:spTree>
    <p:extLst>
      <p:ext uri="{BB962C8B-B14F-4D97-AF65-F5344CB8AC3E}">
        <p14:creationId xmlns:p14="http://schemas.microsoft.com/office/powerpoint/2010/main" val="3918046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t>Central LIMIT THEOREM</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68</a:t>
            </a:fld>
            <a:endParaRPr lang="en-IN">
              <a:solidFill>
                <a:prstClr val="white"/>
              </a:solidFill>
            </a:endParaRPr>
          </a:p>
        </p:txBody>
      </p:sp>
      <p:sp>
        <p:nvSpPr>
          <p:cNvPr id="5" name="TextBox 4">
            <a:extLst>
              <a:ext uri="{FF2B5EF4-FFF2-40B4-BE49-F238E27FC236}">
                <a16:creationId xmlns:a16="http://schemas.microsoft.com/office/drawing/2014/main" id="{82C92DE4-737B-4A80-BBC8-15F7831EFA6D}"/>
              </a:ext>
            </a:extLst>
          </p:cNvPr>
          <p:cNvSpPr txBox="1"/>
          <p:nvPr/>
        </p:nvSpPr>
        <p:spPr>
          <a:xfrm>
            <a:off x="213096" y="989212"/>
            <a:ext cx="11832046" cy="4031873"/>
          </a:xfrm>
          <a:prstGeom prst="rect">
            <a:avLst/>
          </a:prstGeom>
          <a:noFill/>
        </p:spPr>
        <p:txBody>
          <a:bodyPr wrap="square" rtlCol="0">
            <a:spAutoFit/>
          </a:bodyPr>
          <a:lstStyle/>
          <a:p>
            <a:r>
              <a:rPr lang="en-US" sz="3200" dirty="0"/>
              <a:t>The Central Limit Theorem states that the sampling distribution of the sample means approaches a normal distribution as the sample size gets larger — no matter what the shape of the population distribution. </a:t>
            </a:r>
          </a:p>
          <a:p>
            <a:endParaRPr lang="en-US" sz="3200" dirty="0"/>
          </a:p>
          <a:p>
            <a:r>
              <a:rPr lang="en-US" sz="3200" dirty="0"/>
              <a:t>This fact holds especially true for sample sizes over 30. All this is saying is that as you take more samples, especially large ones, your graph of the sample means will look more like a normal distribution.</a:t>
            </a:r>
            <a:endParaRPr lang="en-IN" sz="3200" dirty="0"/>
          </a:p>
        </p:txBody>
      </p:sp>
    </p:spTree>
    <p:extLst>
      <p:ext uri="{BB962C8B-B14F-4D97-AF65-F5344CB8AC3E}">
        <p14:creationId xmlns:p14="http://schemas.microsoft.com/office/powerpoint/2010/main" val="2282061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t>Central LIMIT THEOREM</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69</a:t>
            </a:fld>
            <a:endParaRPr lang="en-IN">
              <a:solidFill>
                <a:prstClr val="white"/>
              </a:solidFill>
            </a:endParaRPr>
          </a:p>
        </p:txBody>
      </p:sp>
      <p:sp>
        <p:nvSpPr>
          <p:cNvPr id="5" name="TextBox 4">
            <a:extLst>
              <a:ext uri="{FF2B5EF4-FFF2-40B4-BE49-F238E27FC236}">
                <a16:creationId xmlns:a16="http://schemas.microsoft.com/office/drawing/2014/main" id="{82C92DE4-737B-4A80-BBC8-15F7831EFA6D}"/>
              </a:ext>
            </a:extLst>
          </p:cNvPr>
          <p:cNvSpPr txBox="1"/>
          <p:nvPr/>
        </p:nvSpPr>
        <p:spPr>
          <a:xfrm>
            <a:off x="213096" y="989212"/>
            <a:ext cx="11832046" cy="830997"/>
          </a:xfrm>
          <a:prstGeom prst="rect">
            <a:avLst/>
          </a:prstGeom>
          <a:noFill/>
        </p:spPr>
        <p:txBody>
          <a:bodyPr wrap="square" rtlCol="0">
            <a:spAutoFit/>
          </a:bodyPr>
          <a:lstStyle/>
          <a:p>
            <a:r>
              <a:rPr lang="en-US" sz="2400" dirty="0"/>
              <a:t>The Central Limit Theorem states that the sampling distribution of the sample means approaches a normal distribution as the sample size gets larger</a:t>
            </a:r>
            <a:endParaRPr lang="en-IN" sz="2400" dirty="0"/>
          </a:p>
        </p:txBody>
      </p:sp>
      <p:pic>
        <p:nvPicPr>
          <p:cNvPr id="4" name="Picture 3">
            <a:extLst>
              <a:ext uri="{FF2B5EF4-FFF2-40B4-BE49-F238E27FC236}">
                <a16:creationId xmlns:a16="http://schemas.microsoft.com/office/drawing/2014/main" id="{3674FA75-334A-4321-8D71-B97AD181FDDD}"/>
              </a:ext>
            </a:extLst>
          </p:cNvPr>
          <p:cNvPicPr>
            <a:picLocks noChangeAspect="1"/>
          </p:cNvPicPr>
          <p:nvPr/>
        </p:nvPicPr>
        <p:blipFill>
          <a:blip r:embed="rId3"/>
          <a:stretch>
            <a:fillRect/>
          </a:stretch>
        </p:blipFill>
        <p:spPr>
          <a:xfrm>
            <a:off x="2268582" y="1978989"/>
            <a:ext cx="7315200" cy="4476750"/>
          </a:xfrm>
          <a:prstGeom prst="rect">
            <a:avLst/>
          </a:prstGeom>
        </p:spPr>
      </p:pic>
    </p:spTree>
    <p:extLst>
      <p:ext uri="{BB962C8B-B14F-4D97-AF65-F5344CB8AC3E}">
        <p14:creationId xmlns:p14="http://schemas.microsoft.com/office/powerpoint/2010/main" val="262245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9163"/>
            <a:ext cx="5143500" cy="2090808"/>
          </a:xfrm>
        </p:spPr>
        <p:txBody>
          <a:bodyPr/>
          <a:lstStyle/>
          <a:p>
            <a:r>
              <a:rPr lang="en-US" sz="4400" spc="-10" dirty="0"/>
              <a:t>Probability</a:t>
            </a:r>
            <a:br>
              <a:rPr lang="en-US" sz="4400" spc="-10" dirty="0"/>
            </a:br>
            <a:r>
              <a:rPr lang="en-US" sz="4400" spc="-10" dirty="0"/>
              <a:t> </a:t>
            </a:r>
            <a:r>
              <a:rPr lang="en-US" sz="4400" spc="10" dirty="0"/>
              <a:t>Vs.</a:t>
            </a:r>
            <a:r>
              <a:rPr lang="en-US" sz="4400" spc="20" dirty="0"/>
              <a:t> </a:t>
            </a:r>
            <a:br>
              <a:rPr lang="en-US" sz="4400" spc="20" dirty="0"/>
            </a:br>
            <a:r>
              <a:rPr lang="en-US" sz="4400" spc="10" dirty="0"/>
              <a:t>Statistics</a:t>
            </a:r>
            <a:endParaRPr lang="en-IN"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7</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73442" y="741071"/>
            <a:ext cx="5305661" cy="5305661"/>
          </a:xfrm>
          <a:prstGeom prst="ellipse">
            <a:avLst/>
          </a:prstGeom>
        </p:spPr>
      </p:pic>
    </p:spTree>
    <p:extLst>
      <p:ext uri="{BB962C8B-B14F-4D97-AF65-F5344CB8AC3E}">
        <p14:creationId xmlns:p14="http://schemas.microsoft.com/office/powerpoint/2010/main" val="10879479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t>Central LIMIT THEOREM</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70</a:t>
            </a:fld>
            <a:endParaRPr lang="en-IN">
              <a:solidFill>
                <a:prstClr val="white"/>
              </a:solidFill>
            </a:endParaRPr>
          </a:p>
        </p:txBody>
      </p:sp>
      <p:pic>
        <p:nvPicPr>
          <p:cNvPr id="8" name="Picture 7">
            <a:extLst>
              <a:ext uri="{FF2B5EF4-FFF2-40B4-BE49-F238E27FC236}">
                <a16:creationId xmlns:a16="http://schemas.microsoft.com/office/drawing/2014/main" id="{D9FF3620-FC63-477E-91EF-0DC81609A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7995" y="740739"/>
            <a:ext cx="4762500" cy="5715000"/>
          </a:xfrm>
          <a:prstGeom prst="rect">
            <a:avLst/>
          </a:prstGeom>
        </p:spPr>
      </p:pic>
      <p:sp>
        <p:nvSpPr>
          <p:cNvPr id="9" name="Rectangle 8">
            <a:extLst>
              <a:ext uri="{FF2B5EF4-FFF2-40B4-BE49-F238E27FC236}">
                <a16:creationId xmlns:a16="http://schemas.microsoft.com/office/drawing/2014/main" id="{F19EF486-0B7D-49D4-95F5-A85E64974872}"/>
              </a:ext>
            </a:extLst>
          </p:cNvPr>
          <p:cNvSpPr/>
          <p:nvPr/>
        </p:nvSpPr>
        <p:spPr>
          <a:xfrm>
            <a:off x="3905794" y="1058091"/>
            <a:ext cx="574766" cy="156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6B24512-2447-4861-9E71-2C3D04C936A8}"/>
              </a:ext>
            </a:extLst>
          </p:cNvPr>
          <p:cNvSpPr/>
          <p:nvPr/>
        </p:nvSpPr>
        <p:spPr>
          <a:xfrm>
            <a:off x="4058194" y="3007082"/>
            <a:ext cx="574766" cy="156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018D6C4-686A-4D2B-AAC9-A54C5F950F0E}"/>
              </a:ext>
            </a:extLst>
          </p:cNvPr>
          <p:cNvSpPr/>
          <p:nvPr/>
        </p:nvSpPr>
        <p:spPr>
          <a:xfrm>
            <a:off x="4480560" y="5273425"/>
            <a:ext cx="574766" cy="156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6B5B399-52CB-4DE4-B21F-A19F5164F63C}"/>
              </a:ext>
            </a:extLst>
          </p:cNvPr>
          <p:cNvSpPr/>
          <p:nvPr/>
        </p:nvSpPr>
        <p:spPr>
          <a:xfrm>
            <a:off x="6697120" y="1426935"/>
            <a:ext cx="574766" cy="156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54E4573-984A-4DD1-AC0F-F986EBA36AE3}"/>
              </a:ext>
            </a:extLst>
          </p:cNvPr>
          <p:cNvSpPr/>
          <p:nvPr/>
        </p:nvSpPr>
        <p:spPr>
          <a:xfrm>
            <a:off x="6968461" y="3477387"/>
            <a:ext cx="574766" cy="156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37934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Expected </a:t>
            </a:r>
            <a:r>
              <a:rPr lang="en-IN" sz="2800" dirty="0"/>
              <a:t>Value</a:t>
            </a:r>
            <a:r>
              <a:rPr lang="en-IN" dirty="0"/>
              <a:t> E(x)</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71</a:t>
            </a:fld>
            <a:endParaRPr lang="en-IN">
              <a:solidFill>
                <a:prstClr val="white"/>
              </a:solidFill>
            </a:endParaRPr>
          </a:p>
        </p:txBody>
      </p:sp>
      <p:pic>
        <p:nvPicPr>
          <p:cNvPr id="6" name="Picture 5">
            <a:extLst>
              <a:ext uri="{FF2B5EF4-FFF2-40B4-BE49-F238E27FC236}">
                <a16:creationId xmlns:a16="http://schemas.microsoft.com/office/drawing/2014/main" id="{C573E677-1A0C-4229-814D-173C59504262}"/>
              </a:ext>
            </a:extLst>
          </p:cNvPr>
          <p:cNvPicPr>
            <a:picLocks noChangeAspect="1"/>
          </p:cNvPicPr>
          <p:nvPr/>
        </p:nvPicPr>
        <p:blipFill>
          <a:blip r:embed="rId3"/>
          <a:stretch>
            <a:fillRect/>
          </a:stretch>
        </p:blipFill>
        <p:spPr>
          <a:xfrm>
            <a:off x="4588043" y="128328"/>
            <a:ext cx="4963528" cy="4527742"/>
          </a:xfrm>
          <a:prstGeom prst="rect">
            <a:avLst/>
          </a:prstGeom>
        </p:spPr>
      </p:pic>
      <p:sp>
        <p:nvSpPr>
          <p:cNvPr id="4" name="TextBox 3">
            <a:extLst>
              <a:ext uri="{FF2B5EF4-FFF2-40B4-BE49-F238E27FC236}">
                <a16:creationId xmlns:a16="http://schemas.microsoft.com/office/drawing/2014/main" id="{09D95101-08A8-4763-8B5B-5E14942A7256}"/>
              </a:ext>
            </a:extLst>
          </p:cNvPr>
          <p:cNvSpPr txBox="1"/>
          <p:nvPr/>
        </p:nvSpPr>
        <p:spPr>
          <a:xfrm>
            <a:off x="533844" y="5406188"/>
            <a:ext cx="11323136" cy="923330"/>
          </a:xfrm>
          <a:prstGeom prst="rect">
            <a:avLst/>
          </a:prstGeom>
          <a:noFill/>
        </p:spPr>
        <p:txBody>
          <a:bodyPr wrap="square" rtlCol="0">
            <a:spAutoFit/>
          </a:bodyPr>
          <a:lstStyle/>
          <a:p>
            <a:r>
              <a:rPr lang="en-US" dirty="0"/>
              <a:t>“In probability theory, the central limit theorem (CLT) states that, given certain conditions, the arithmetic mean of a sufficiently large number of iterates of independent random variables, </a:t>
            </a:r>
            <a:r>
              <a:rPr lang="en-US" b="1" dirty="0">
                <a:solidFill>
                  <a:srgbClr val="FF0000"/>
                </a:solidFill>
              </a:rPr>
              <a:t>each with a well-defined expected value </a:t>
            </a:r>
            <a:r>
              <a:rPr lang="en-US" dirty="0"/>
              <a:t>and well-defined variance, will be approximately normally distributed, regardless of the underlying distribution.</a:t>
            </a:r>
            <a:endParaRPr lang="en-IN" dirty="0"/>
          </a:p>
        </p:txBody>
      </p:sp>
    </p:spTree>
    <p:extLst>
      <p:ext uri="{BB962C8B-B14F-4D97-AF65-F5344CB8AC3E}">
        <p14:creationId xmlns:p14="http://schemas.microsoft.com/office/powerpoint/2010/main" val="32143857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t>Central LIMIT THEOREM</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72</a:t>
            </a:fld>
            <a:endParaRPr lang="en-IN">
              <a:solidFill>
                <a:prstClr val="white"/>
              </a:solidFill>
            </a:endParaRPr>
          </a:p>
        </p:txBody>
      </p:sp>
      <p:sp>
        <p:nvSpPr>
          <p:cNvPr id="5" name="TextBox 4">
            <a:extLst>
              <a:ext uri="{FF2B5EF4-FFF2-40B4-BE49-F238E27FC236}">
                <a16:creationId xmlns:a16="http://schemas.microsoft.com/office/drawing/2014/main" id="{82C92DE4-737B-4A80-BBC8-15F7831EFA6D}"/>
              </a:ext>
            </a:extLst>
          </p:cNvPr>
          <p:cNvSpPr txBox="1"/>
          <p:nvPr/>
        </p:nvSpPr>
        <p:spPr>
          <a:xfrm>
            <a:off x="213096" y="989212"/>
            <a:ext cx="11832046" cy="1200329"/>
          </a:xfrm>
          <a:prstGeom prst="rect">
            <a:avLst/>
          </a:prstGeom>
          <a:noFill/>
        </p:spPr>
        <p:txBody>
          <a:bodyPr wrap="square" rtlCol="0">
            <a:spAutoFit/>
          </a:bodyPr>
          <a:lstStyle/>
          <a:p>
            <a:r>
              <a:rPr lang="en-US" sz="3600" dirty="0"/>
              <a:t>The mean of the sample means is denoted as below</a:t>
            </a:r>
          </a:p>
          <a:p>
            <a:endParaRPr lang="en-US" sz="3600" dirty="0"/>
          </a:p>
        </p:txBody>
      </p:sp>
      <p:pic>
        <p:nvPicPr>
          <p:cNvPr id="8" name="Picture 7">
            <a:extLst>
              <a:ext uri="{FF2B5EF4-FFF2-40B4-BE49-F238E27FC236}">
                <a16:creationId xmlns:a16="http://schemas.microsoft.com/office/drawing/2014/main" id="{E76B14B3-3050-4501-9653-ABA5DC9AF71C}"/>
              </a:ext>
            </a:extLst>
          </p:cNvPr>
          <p:cNvPicPr>
            <a:picLocks noChangeAspect="1"/>
          </p:cNvPicPr>
          <p:nvPr/>
        </p:nvPicPr>
        <p:blipFill>
          <a:blip r:embed="rId3"/>
          <a:stretch>
            <a:fillRect/>
          </a:stretch>
        </p:blipFill>
        <p:spPr>
          <a:xfrm>
            <a:off x="3661954" y="1507945"/>
            <a:ext cx="2364072" cy="963142"/>
          </a:xfrm>
          <a:prstGeom prst="rect">
            <a:avLst/>
          </a:prstGeom>
        </p:spPr>
      </p:pic>
      <p:sp>
        <p:nvSpPr>
          <p:cNvPr id="9" name="TextBox 8">
            <a:extLst>
              <a:ext uri="{FF2B5EF4-FFF2-40B4-BE49-F238E27FC236}">
                <a16:creationId xmlns:a16="http://schemas.microsoft.com/office/drawing/2014/main" id="{7A7A9D9D-3692-41E9-A943-FBC29C3A5A17}"/>
              </a:ext>
            </a:extLst>
          </p:cNvPr>
          <p:cNvSpPr txBox="1"/>
          <p:nvPr/>
        </p:nvSpPr>
        <p:spPr>
          <a:xfrm>
            <a:off x="1227909" y="3428999"/>
            <a:ext cx="4868091" cy="1661993"/>
          </a:xfrm>
          <a:prstGeom prst="rect">
            <a:avLst/>
          </a:prstGeom>
          <a:noFill/>
        </p:spPr>
        <p:txBody>
          <a:bodyPr wrap="square" rtlCol="0">
            <a:spAutoFit/>
          </a:bodyPr>
          <a:lstStyle/>
          <a:p>
            <a:r>
              <a:rPr lang="en-US" sz="2800" dirty="0"/>
              <a:t>where,</a:t>
            </a:r>
          </a:p>
          <a:p>
            <a:r>
              <a:rPr lang="en-US" sz="2800" dirty="0"/>
              <a:t>µ </a:t>
            </a:r>
            <a:r>
              <a:rPr lang="en-US" sz="2800" baseline="-25000" dirty="0"/>
              <a:t>X̄</a:t>
            </a:r>
            <a:r>
              <a:rPr lang="en-US" sz="2800" dirty="0"/>
              <a:t> = Mean of the sample means</a:t>
            </a:r>
          </a:p>
          <a:p>
            <a:r>
              <a:rPr lang="en-US" sz="2800" dirty="0"/>
              <a:t>µ= Population mean</a:t>
            </a:r>
          </a:p>
          <a:p>
            <a:endParaRPr lang="en-IN" dirty="0"/>
          </a:p>
        </p:txBody>
      </p:sp>
      <p:sp>
        <p:nvSpPr>
          <p:cNvPr id="10" name="TextBox 9">
            <a:extLst>
              <a:ext uri="{FF2B5EF4-FFF2-40B4-BE49-F238E27FC236}">
                <a16:creationId xmlns:a16="http://schemas.microsoft.com/office/drawing/2014/main" id="{6D5AFF18-9CC0-4B38-9AE0-F144E50A6634}"/>
              </a:ext>
            </a:extLst>
          </p:cNvPr>
          <p:cNvSpPr txBox="1"/>
          <p:nvPr/>
        </p:nvSpPr>
        <p:spPr>
          <a:xfrm>
            <a:off x="753979" y="2517599"/>
            <a:ext cx="9360255" cy="646331"/>
          </a:xfrm>
          <a:prstGeom prst="rect">
            <a:avLst/>
          </a:prstGeom>
          <a:noFill/>
        </p:spPr>
        <p:txBody>
          <a:bodyPr wrap="none" rtlCol="0">
            <a:spAutoFit/>
          </a:bodyPr>
          <a:lstStyle/>
          <a:p>
            <a:r>
              <a:rPr lang="en-US" sz="3600" dirty="0"/>
              <a:t>and is always equal to the population Mean (mu)</a:t>
            </a:r>
            <a:endParaRPr lang="en-IN" sz="3600" dirty="0"/>
          </a:p>
        </p:txBody>
      </p:sp>
    </p:spTree>
    <p:extLst>
      <p:ext uri="{BB962C8B-B14F-4D97-AF65-F5344CB8AC3E}">
        <p14:creationId xmlns:p14="http://schemas.microsoft.com/office/powerpoint/2010/main" val="744512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t>Central LIMIT THEOREM</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73</a:t>
            </a:fld>
            <a:endParaRPr lang="en-IN">
              <a:solidFill>
                <a:prstClr val="white"/>
              </a:solidFill>
            </a:endParaRPr>
          </a:p>
        </p:txBody>
      </p:sp>
      <p:sp>
        <p:nvSpPr>
          <p:cNvPr id="5" name="TextBox 4">
            <a:extLst>
              <a:ext uri="{FF2B5EF4-FFF2-40B4-BE49-F238E27FC236}">
                <a16:creationId xmlns:a16="http://schemas.microsoft.com/office/drawing/2014/main" id="{82C92DE4-737B-4A80-BBC8-15F7831EFA6D}"/>
              </a:ext>
            </a:extLst>
          </p:cNvPr>
          <p:cNvSpPr txBox="1"/>
          <p:nvPr/>
        </p:nvSpPr>
        <p:spPr>
          <a:xfrm>
            <a:off x="213096" y="989212"/>
            <a:ext cx="11832046" cy="1569660"/>
          </a:xfrm>
          <a:prstGeom prst="rect">
            <a:avLst/>
          </a:prstGeom>
          <a:noFill/>
        </p:spPr>
        <p:txBody>
          <a:bodyPr wrap="square" rtlCol="0">
            <a:spAutoFit/>
          </a:bodyPr>
          <a:lstStyle/>
          <a:p>
            <a:endParaRPr lang="en-US" sz="2400" dirty="0"/>
          </a:p>
          <a:p>
            <a:r>
              <a:rPr lang="en-US" sz="2400" dirty="0"/>
              <a:t>The standard deviation of the sample mean is denoted by</a:t>
            </a:r>
          </a:p>
          <a:p>
            <a:endParaRPr lang="en-US" sz="2400" dirty="0"/>
          </a:p>
          <a:p>
            <a:endParaRPr lang="en-US" sz="2400" dirty="0"/>
          </a:p>
        </p:txBody>
      </p:sp>
      <p:pic>
        <p:nvPicPr>
          <p:cNvPr id="4" name="Picture 3">
            <a:extLst>
              <a:ext uri="{FF2B5EF4-FFF2-40B4-BE49-F238E27FC236}">
                <a16:creationId xmlns:a16="http://schemas.microsoft.com/office/drawing/2014/main" id="{1624A81F-547B-4B64-8FF5-E9628AF49C14}"/>
              </a:ext>
            </a:extLst>
          </p:cNvPr>
          <p:cNvPicPr>
            <a:picLocks noChangeAspect="1"/>
          </p:cNvPicPr>
          <p:nvPr/>
        </p:nvPicPr>
        <p:blipFill>
          <a:blip r:embed="rId3"/>
          <a:stretch>
            <a:fillRect/>
          </a:stretch>
        </p:blipFill>
        <p:spPr>
          <a:xfrm>
            <a:off x="3124198" y="1988989"/>
            <a:ext cx="3890214" cy="1267100"/>
          </a:xfrm>
          <a:prstGeom prst="rect">
            <a:avLst/>
          </a:prstGeom>
        </p:spPr>
      </p:pic>
      <p:sp>
        <p:nvSpPr>
          <p:cNvPr id="6" name="Rectangle 5">
            <a:extLst>
              <a:ext uri="{FF2B5EF4-FFF2-40B4-BE49-F238E27FC236}">
                <a16:creationId xmlns:a16="http://schemas.microsoft.com/office/drawing/2014/main" id="{9E6B3753-3C9D-4A06-9730-4D251C63F5B7}"/>
              </a:ext>
            </a:extLst>
          </p:cNvPr>
          <p:cNvSpPr/>
          <p:nvPr/>
        </p:nvSpPr>
        <p:spPr>
          <a:xfrm>
            <a:off x="1323703" y="3953307"/>
            <a:ext cx="6096000" cy="923330"/>
          </a:xfrm>
          <a:prstGeom prst="rect">
            <a:avLst/>
          </a:prstGeom>
        </p:spPr>
        <p:txBody>
          <a:bodyPr>
            <a:spAutoFit/>
          </a:bodyPr>
          <a:lstStyle/>
          <a:p>
            <a:pPr>
              <a:buFont typeface="Arial" panose="020B0604020202020204" pitchFamily="34" charset="0"/>
              <a:buChar char="•"/>
            </a:pPr>
            <a:r>
              <a:rPr lang="en-US" dirty="0">
                <a:solidFill>
                  <a:srgbClr val="595858"/>
                </a:solidFill>
                <a:latin typeface="roboto"/>
              </a:rPr>
              <a:t>σ</a:t>
            </a:r>
            <a:r>
              <a:rPr lang="en-US" baseline="-25000" dirty="0">
                <a:solidFill>
                  <a:srgbClr val="595858"/>
                </a:solidFill>
                <a:latin typeface="roboto"/>
              </a:rPr>
              <a:t> X̄</a:t>
            </a:r>
            <a:r>
              <a:rPr lang="en-US" dirty="0">
                <a:solidFill>
                  <a:srgbClr val="595858"/>
                </a:solidFill>
                <a:latin typeface="roboto"/>
              </a:rPr>
              <a:t> = Standard deviation of the sample mean</a:t>
            </a:r>
          </a:p>
          <a:p>
            <a:pPr>
              <a:buFont typeface="Arial" panose="020B0604020202020204" pitchFamily="34" charset="0"/>
              <a:buChar char="•"/>
            </a:pPr>
            <a:r>
              <a:rPr lang="en-US" dirty="0">
                <a:solidFill>
                  <a:srgbClr val="595858"/>
                </a:solidFill>
                <a:latin typeface="roboto"/>
              </a:rPr>
              <a:t>σ = Population standard deviation</a:t>
            </a:r>
          </a:p>
          <a:p>
            <a:pPr>
              <a:buFont typeface="Arial" panose="020B0604020202020204" pitchFamily="34" charset="0"/>
              <a:buChar char="•"/>
            </a:pPr>
            <a:r>
              <a:rPr lang="en-US" dirty="0">
                <a:solidFill>
                  <a:srgbClr val="595858"/>
                </a:solidFill>
                <a:latin typeface="roboto"/>
              </a:rPr>
              <a:t>n = sample size</a:t>
            </a:r>
            <a:endParaRPr lang="en-US" b="0" i="0" dirty="0">
              <a:solidFill>
                <a:srgbClr val="595858"/>
              </a:solidFill>
              <a:effectLst/>
              <a:latin typeface="roboto"/>
            </a:endParaRPr>
          </a:p>
        </p:txBody>
      </p:sp>
      <p:sp>
        <p:nvSpPr>
          <p:cNvPr id="7" name="TextBox 6">
            <a:extLst>
              <a:ext uri="{FF2B5EF4-FFF2-40B4-BE49-F238E27FC236}">
                <a16:creationId xmlns:a16="http://schemas.microsoft.com/office/drawing/2014/main" id="{744C2B0E-D9F1-4DB8-9B80-91DE866DE604}"/>
              </a:ext>
            </a:extLst>
          </p:cNvPr>
          <p:cNvSpPr txBox="1"/>
          <p:nvPr/>
        </p:nvSpPr>
        <p:spPr>
          <a:xfrm>
            <a:off x="515938" y="5512241"/>
            <a:ext cx="10152062" cy="1384995"/>
          </a:xfrm>
          <a:prstGeom prst="rect">
            <a:avLst/>
          </a:prstGeom>
          <a:noFill/>
        </p:spPr>
        <p:txBody>
          <a:bodyPr wrap="square" rtlCol="0">
            <a:spAutoFit/>
          </a:bodyPr>
          <a:lstStyle/>
          <a:p>
            <a:r>
              <a:rPr lang="en-US" sz="2800" dirty="0"/>
              <a:t>The Standard Deviation of the distribution of Sample means is ALSO called the </a:t>
            </a:r>
            <a:r>
              <a:rPr lang="en-US" sz="2800" b="1" dirty="0"/>
              <a:t>STANDARD ERROR</a:t>
            </a:r>
          </a:p>
          <a:p>
            <a:endParaRPr lang="en-IN" sz="2800" dirty="0"/>
          </a:p>
        </p:txBody>
      </p:sp>
    </p:spTree>
    <p:extLst>
      <p:ext uri="{BB962C8B-B14F-4D97-AF65-F5344CB8AC3E}">
        <p14:creationId xmlns:p14="http://schemas.microsoft.com/office/powerpoint/2010/main" val="1624364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74</a:t>
            </a:fld>
            <a:endParaRPr lang="en-IN">
              <a:solidFill>
                <a:prstClr val="white"/>
              </a:solidFill>
            </a:endParaRPr>
          </a:p>
        </p:txBody>
      </p:sp>
      <p:pic>
        <p:nvPicPr>
          <p:cNvPr id="12" name="Picture 11">
            <a:extLst>
              <a:ext uri="{FF2B5EF4-FFF2-40B4-BE49-F238E27FC236}">
                <a16:creationId xmlns:a16="http://schemas.microsoft.com/office/drawing/2014/main" id="{B2FEC5A5-E5D5-4D38-9AF8-24CC8467244D}"/>
              </a:ext>
            </a:extLst>
          </p:cNvPr>
          <p:cNvPicPr>
            <a:picLocks noChangeAspect="1"/>
          </p:cNvPicPr>
          <p:nvPr/>
        </p:nvPicPr>
        <p:blipFill rotWithShape="1">
          <a:blip r:embed="rId3"/>
          <a:srcRect t="28069" b="8097"/>
          <a:stretch/>
        </p:blipFill>
        <p:spPr>
          <a:xfrm>
            <a:off x="1363579" y="477143"/>
            <a:ext cx="9144000" cy="4377681"/>
          </a:xfrm>
          <a:prstGeom prst="rect">
            <a:avLst/>
          </a:prstGeom>
        </p:spPr>
      </p:pic>
      <p:sp>
        <p:nvSpPr>
          <p:cNvPr id="13" name="Title 1">
            <a:extLst>
              <a:ext uri="{FF2B5EF4-FFF2-40B4-BE49-F238E27FC236}">
                <a16:creationId xmlns:a16="http://schemas.microsoft.com/office/drawing/2014/main" id="{5B5CC21E-0305-4A53-BF35-90D48ECA3ED0}"/>
              </a:ext>
            </a:extLst>
          </p:cNvPr>
          <p:cNvSpPr>
            <a:spLocks noGrp="1"/>
          </p:cNvSpPr>
          <p:nvPr>
            <p:ph type="title"/>
          </p:nvPr>
        </p:nvSpPr>
        <p:spPr>
          <a:xfrm>
            <a:off x="515938" y="246621"/>
            <a:ext cx="11150600" cy="461045"/>
          </a:xfrm>
        </p:spPr>
        <p:txBody>
          <a:bodyPr/>
          <a:lstStyle/>
          <a:p>
            <a:r>
              <a:rPr lang="en-IN" dirty="0"/>
              <a:t>Central LIMIT THEOREM</a:t>
            </a:r>
          </a:p>
        </p:txBody>
      </p:sp>
      <p:sp>
        <p:nvSpPr>
          <p:cNvPr id="14" name="Rectangle 13">
            <a:extLst>
              <a:ext uri="{FF2B5EF4-FFF2-40B4-BE49-F238E27FC236}">
                <a16:creationId xmlns:a16="http://schemas.microsoft.com/office/drawing/2014/main" id="{5EBCDAFE-CC5F-4A61-BF6A-5435FA19B737}"/>
              </a:ext>
            </a:extLst>
          </p:cNvPr>
          <p:cNvSpPr/>
          <p:nvPr/>
        </p:nvSpPr>
        <p:spPr>
          <a:xfrm>
            <a:off x="515938" y="5332928"/>
            <a:ext cx="6096000" cy="923330"/>
          </a:xfrm>
          <a:prstGeom prst="rect">
            <a:avLst/>
          </a:prstGeom>
        </p:spPr>
        <p:txBody>
          <a:bodyPr>
            <a:spAutoFit/>
          </a:bodyPr>
          <a:lstStyle/>
          <a:p>
            <a:pPr>
              <a:buFont typeface="Arial" panose="020B0604020202020204" pitchFamily="34" charset="0"/>
              <a:buChar char="•"/>
            </a:pPr>
            <a:r>
              <a:rPr lang="en-US" dirty="0">
                <a:solidFill>
                  <a:srgbClr val="595858"/>
                </a:solidFill>
                <a:latin typeface="roboto"/>
              </a:rPr>
              <a:t>σ</a:t>
            </a:r>
            <a:r>
              <a:rPr lang="en-US" baseline="-25000" dirty="0">
                <a:solidFill>
                  <a:srgbClr val="595858"/>
                </a:solidFill>
                <a:latin typeface="roboto"/>
              </a:rPr>
              <a:t> X̄</a:t>
            </a:r>
            <a:r>
              <a:rPr lang="en-US" dirty="0">
                <a:solidFill>
                  <a:srgbClr val="595858"/>
                </a:solidFill>
                <a:latin typeface="roboto"/>
              </a:rPr>
              <a:t> = Standard deviation of the sample mean</a:t>
            </a:r>
          </a:p>
          <a:p>
            <a:pPr>
              <a:buFont typeface="Arial" panose="020B0604020202020204" pitchFamily="34" charset="0"/>
              <a:buChar char="•"/>
            </a:pPr>
            <a:r>
              <a:rPr lang="en-US" dirty="0">
                <a:solidFill>
                  <a:srgbClr val="595858"/>
                </a:solidFill>
                <a:latin typeface="roboto"/>
              </a:rPr>
              <a:t>σ = Population standard deviation</a:t>
            </a:r>
          </a:p>
          <a:p>
            <a:pPr>
              <a:buFont typeface="Arial" panose="020B0604020202020204" pitchFamily="34" charset="0"/>
              <a:buChar char="•"/>
            </a:pPr>
            <a:r>
              <a:rPr lang="en-US" dirty="0">
                <a:solidFill>
                  <a:srgbClr val="595858"/>
                </a:solidFill>
                <a:latin typeface="roboto"/>
              </a:rPr>
              <a:t>n = sample size</a:t>
            </a:r>
            <a:endParaRPr lang="en-US" b="0" i="0" dirty="0">
              <a:solidFill>
                <a:srgbClr val="595858"/>
              </a:solidFill>
              <a:effectLst/>
              <a:latin typeface="roboto"/>
            </a:endParaRPr>
          </a:p>
        </p:txBody>
      </p:sp>
    </p:spTree>
    <p:extLst>
      <p:ext uri="{BB962C8B-B14F-4D97-AF65-F5344CB8AC3E}">
        <p14:creationId xmlns:p14="http://schemas.microsoft.com/office/powerpoint/2010/main" val="2549068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E2DAE-8256-4E86-B628-2A578F37DD31}"/>
              </a:ext>
            </a:extLst>
          </p:cNvPr>
          <p:cNvSpPr>
            <a:spLocks noGrp="1"/>
          </p:cNvSpPr>
          <p:nvPr>
            <p:ph type="title"/>
          </p:nvPr>
        </p:nvSpPr>
        <p:spPr>
          <a:xfrm>
            <a:off x="515938" y="246621"/>
            <a:ext cx="11150600" cy="461045"/>
          </a:xfrm>
        </p:spPr>
        <p:txBody>
          <a:bodyPr/>
          <a:lstStyle/>
          <a:p>
            <a:r>
              <a:rPr lang="en-IN" dirty="0"/>
              <a:t>Central LIMIT THEOREM</a:t>
            </a:r>
          </a:p>
        </p:txBody>
      </p:sp>
      <p:sp>
        <p:nvSpPr>
          <p:cNvPr id="3" name="Slide Number Placeholder 2">
            <a:extLst>
              <a:ext uri="{FF2B5EF4-FFF2-40B4-BE49-F238E27FC236}">
                <a16:creationId xmlns:a16="http://schemas.microsoft.com/office/drawing/2014/main" id="{FE582579-8FAA-4E7B-91B9-561D3EF8920D}"/>
              </a:ext>
            </a:extLst>
          </p:cNvPr>
          <p:cNvSpPr>
            <a:spLocks noGrp="1"/>
          </p:cNvSpPr>
          <p:nvPr>
            <p:ph type="sldNum" sz="quarter" idx="12"/>
          </p:nvPr>
        </p:nvSpPr>
        <p:spPr/>
        <p:txBody>
          <a:bodyPr/>
          <a:lstStyle/>
          <a:p>
            <a:fld id="{B6F15528-21DE-4FAA-801E-634DDDAF4B2B}" type="slidenum">
              <a:rPr lang="en-IN" smtClean="0">
                <a:solidFill>
                  <a:prstClr val="white"/>
                </a:solidFill>
              </a:rPr>
              <a:pPr/>
              <a:t>75</a:t>
            </a:fld>
            <a:endParaRPr lang="en-IN">
              <a:solidFill>
                <a:prstClr val="white"/>
              </a:solidFill>
            </a:endParaRPr>
          </a:p>
        </p:txBody>
      </p:sp>
      <p:pic>
        <p:nvPicPr>
          <p:cNvPr id="4" name="Picture 3">
            <a:extLst>
              <a:ext uri="{FF2B5EF4-FFF2-40B4-BE49-F238E27FC236}">
                <a16:creationId xmlns:a16="http://schemas.microsoft.com/office/drawing/2014/main" id="{7E1225BF-6B23-4718-AD90-15F8FDBDEC43}"/>
              </a:ext>
            </a:extLst>
          </p:cNvPr>
          <p:cNvPicPr>
            <a:picLocks noChangeAspect="1"/>
          </p:cNvPicPr>
          <p:nvPr/>
        </p:nvPicPr>
        <p:blipFill>
          <a:blip r:embed="rId3"/>
          <a:stretch>
            <a:fillRect/>
          </a:stretch>
        </p:blipFill>
        <p:spPr>
          <a:xfrm>
            <a:off x="2786743" y="2189541"/>
            <a:ext cx="6122126" cy="3847392"/>
          </a:xfrm>
          <a:prstGeom prst="rect">
            <a:avLst/>
          </a:prstGeom>
        </p:spPr>
      </p:pic>
    </p:spTree>
    <p:extLst>
      <p:ext uri="{BB962C8B-B14F-4D97-AF65-F5344CB8AC3E}">
        <p14:creationId xmlns:p14="http://schemas.microsoft.com/office/powerpoint/2010/main" val="2902175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67426" y="2180492"/>
            <a:ext cx="5290730" cy="2099479"/>
          </a:xfrm>
        </p:spPr>
        <p:txBody>
          <a:bodyPr/>
          <a:lstStyle/>
          <a:p>
            <a:r>
              <a:rPr lang="en-US" sz="4400" spc="10" dirty="0"/>
              <a:t>CONFIDENCE INTERVAL</a:t>
            </a:r>
            <a:endParaRPr lang="en-US" sz="4400" dirty="0"/>
          </a:p>
        </p:txBody>
      </p:sp>
      <p:sp>
        <p:nvSpPr>
          <p:cNvPr id="3" name="Slide Number Placeholder 2"/>
          <p:cNvSpPr>
            <a:spLocks noGrp="1"/>
          </p:cNvSpPr>
          <p:nvPr>
            <p:ph type="sldNum" sz="quarter" idx="12"/>
          </p:nvPr>
        </p:nvSpPr>
        <p:spPr/>
        <p:txBody>
          <a:bodyPr/>
          <a:lstStyle/>
          <a:p>
            <a:fld id="{B6F15528-21DE-4FAA-801E-634DDDAF4B2B}" type="slidenum">
              <a:rPr lang="en-IN" smtClean="0"/>
              <a:t>76</a:t>
            </a:fld>
            <a:endParaRPr lang="en-IN"/>
          </a:p>
        </p:txBody>
      </p:sp>
      <p:pic>
        <p:nvPicPr>
          <p:cNvPr id="7"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73442" y="749538"/>
            <a:ext cx="5305661" cy="5305661"/>
          </a:xfrm>
          <a:prstGeom prst="ellipse">
            <a:avLst/>
          </a:prstGeom>
        </p:spPr>
      </p:pic>
    </p:spTree>
    <p:extLst>
      <p:ext uri="{BB962C8B-B14F-4D97-AF65-F5344CB8AC3E}">
        <p14:creationId xmlns:p14="http://schemas.microsoft.com/office/powerpoint/2010/main" val="1971211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77F6-ECDD-49B8-9871-34B0BB3B3246}"/>
              </a:ext>
            </a:extLst>
          </p:cNvPr>
          <p:cNvSpPr>
            <a:spLocks noGrp="1"/>
          </p:cNvSpPr>
          <p:nvPr>
            <p:ph type="title"/>
          </p:nvPr>
        </p:nvSpPr>
        <p:spPr/>
        <p:txBody>
          <a:bodyPr/>
          <a:lstStyle/>
          <a:p>
            <a:r>
              <a:rPr lang="en-IN" dirty="0">
                <a:solidFill>
                  <a:srgbClr val="FF0000"/>
                </a:solidFill>
              </a:rPr>
              <a:t>Degrees of Freedom</a:t>
            </a:r>
          </a:p>
        </p:txBody>
      </p:sp>
      <p:sp>
        <p:nvSpPr>
          <p:cNvPr id="3" name="Slide Number Placeholder 2">
            <a:extLst>
              <a:ext uri="{FF2B5EF4-FFF2-40B4-BE49-F238E27FC236}">
                <a16:creationId xmlns:a16="http://schemas.microsoft.com/office/drawing/2014/main" id="{FAE4A8EC-A547-4CD0-A211-6B1269C2DEAB}"/>
              </a:ext>
            </a:extLst>
          </p:cNvPr>
          <p:cNvSpPr>
            <a:spLocks noGrp="1"/>
          </p:cNvSpPr>
          <p:nvPr>
            <p:ph type="sldNum" sz="quarter" idx="12"/>
          </p:nvPr>
        </p:nvSpPr>
        <p:spPr/>
        <p:txBody>
          <a:bodyPr/>
          <a:lstStyle/>
          <a:p>
            <a:fld id="{B6F15528-21DE-4FAA-801E-634DDDAF4B2B}" type="slidenum">
              <a:rPr lang="en-IN" smtClean="0">
                <a:solidFill>
                  <a:prstClr val="white"/>
                </a:solidFill>
              </a:rPr>
              <a:pPr/>
              <a:t>77</a:t>
            </a:fld>
            <a:endParaRPr lang="en-IN">
              <a:solidFill>
                <a:prstClr val="white"/>
              </a:solidFill>
            </a:endParaRPr>
          </a:p>
        </p:txBody>
      </p:sp>
      <p:sp>
        <p:nvSpPr>
          <p:cNvPr id="4" name="TextBox 3">
            <a:extLst>
              <a:ext uri="{FF2B5EF4-FFF2-40B4-BE49-F238E27FC236}">
                <a16:creationId xmlns:a16="http://schemas.microsoft.com/office/drawing/2014/main" id="{5C35751D-CBA3-4E17-A7AB-744E87D2B1DA}"/>
              </a:ext>
            </a:extLst>
          </p:cNvPr>
          <p:cNvSpPr txBox="1"/>
          <p:nvPr/>
        </p:nvSpPr>
        <p:spPr>
          <a:xfrm>
            <a:off x="515938" y="1228397"/>
            <a:ext cx="11150600" cy="1815882"/>
          </a:xfrm>
          <a:prstGeom prst="rect">
            <a:avLst/>
          </a:prstGeom>
          <a:noFill/>
        </p:spPr>
        <p:txBody>
          <a:bodyPr wrap="square" rtlCol="0">
            <a:spAutoFit/>
          </a:bodyPr>
          <a:lstStyle/>
          <a:p>
            <a:r>
              <a:rPr lang="en-US" sz="2800" dirty="0"/>
              <a:t>The number of degrees of freedom is the number of values in the final calculation of a statistic that are free to vary. The number of independent ways by which a dynamic system can move, without violating any </a:t>
            </a:r>
            <a:r>
              <a:rPr lang="en-US" sz="2800" b="1" dirty="0"/>
              <a:t>constraint imposed </a:t>
            </a:r>
            <a:r>
              <a:rPr lang="en-US" sz="2800" dirty="0"/>
              <a:t>on it, is called number of degrees of freedom.</a:t>
            </a:r>
          </a:p>
        </p:txBody>
      </p:sp>
    </p:spTree>
    <p:extLst>
      <p:ext uri="{BB962C8B-B14F-4D97-AF65-F5344CB8AC3E}">
        <p14:creationId xmlns:p14="http://schemas.microsoft.com/office/powerpoint/2010/main" val="4081878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77F6-ECDD-49B8-9871-34B0BB3B3246}"/>
              </a:ext>
            </a:extLst>
          </p:cNvPr>
          <p:cNvSpPr>
            <a:spLocks noGrp="1"/>
          </p:cNvSpPr>
          <p:nvPr>
            <p:ph type="title"/>
          </p:nvPr>
        </p:nvSpPr>
        <p:spPr/>
        <p:txBody>
          <a:bodyPr/>
          <a:lstStyle/>
          <a:p>
            <a:r>
              <a:rPr lang="en-IN" dirty="0"/>
              <a:t>Degrees of Freedom –Freedom to vary		</a:t>
            </a:r>
          </a:p>
        </p:txBody>
      </p:sp>
      <p:sp>
        <p:nvSpPr>
          <p:cNvPr id="3" name="Slide Number Placeholder 2">
            <a:extLst>
              <a:ext uri="{FF2B5EF4-FFF2-40B4-BE49-F238E27FC236}">
                <a16:creationId xmlns:a16="http://schemas.microsoft.com/office/drawing/2014/main" id="{FAE4A8EC-A547-4CD0-A211-6B1269C2DEAB}"/>
              </a:ext>
            </a:extLst>
          </p:cNvPr>
          <p:cNvSpPr>
            <a:spLocks noGrp="1"/>
          </p:cNvSpPr>
          <p:nvPr>
            <p:ph type="sldNum" sz="quarter" idx="12"/>
          </p:nvPr>
        </p:nvSpPr>
        <p:spPr/>
        <p:txBody>
          <a:bodyPr/>
          <a:lstStyle/>
          <a:p>
            <a:fld id="{B6F15528-21DE-4FAA-801E-634DDDAF4B2B}" type="slidenum">
              <a:rPr lang="en-IN" smtClean="0">
                <a:solidFill>
                  <a:prstClr val="white"/>
                </a:solidFill>
              </a:rPr>
              <a:pPr/>
              <a:t>78</a:t>
            </a:fld>
            <a:endParaRPr lang="en-IN">
              <a:solidFill>
                <a:prstClr val="white"/>
              </a:solidFill>
            </a:endParaRPr>
          </a:p>
        </p:txBody>
      </p:sp>
      <p:pic>
        <p:nvPicPr>
          <p:cNvPr id="7" name="Picture 6">
            <a:extLst>
              <a:ext uri="{FF2B5EF4-FFF2-40B4-BE49-F238E27FC236}">
                <a16:creationId xmlns:a16="http://schemas.microsoft.com/office/drawing/2014/main" id="{5E24C31B-3E0D-49A7-9C78-40CE1B878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79" y="2192098"/>
            <a:ext cx="7975600" cy="1079500"/>
          </a:xfrm>
          <a:prstGeom prst="rect">
            <a:avLst/>
          </a:prstGeom>
        </p:spPr>
      </p:pic>
      <p:sp>
        <p:nvSpPr>
          <p:cNvPr id="8" name="TextBox 7">
            <a:extLst>
              <a:ext uri="{FF2B5EF4-FFF2-40B4-BE49-F238E27FC236}">
                <a16:creationId xmlns:a16="http://schemas.microsoft.com/office/drawing/2014/main" id="{72F86A9C-795F-44F5-92D7-C093A021A6F0}"/>
              </a:ext>
            </a:extLst>
          </p:cNvPr>
          <p:cNvSpPr txBox="1"/>
          <p:nvPr/>
        </p:nvSpPr>
        <p:spPr>
          <a:xfrm>
            <a:off x="460915" y="3650408"/>
            <a:ext cx="11044362" cy="1477328"/>
          </a:xfrm>
          <a:prstGeom prst="rect">
            <a:avLst/>
          </a:prstGeom>
          <a:noFill/>
        </p:spPr>
        <p:txBody>
          <a:bodyPr wrap="square" rtlCol="0">
            <a:spAutoFit/>
          </a:bodyPr>
          <a:lstStyle/>
          <a:p>
            <a:r>
              <a:rPr lang="en-US" dirty="0"/>
              <a:t>Constraints:</a:t>
            </a:r>
          </a:p>
          <a:p>
            <a:r>
              <a:rPr lang="en-US" dirty="0"/>
              <a:t>You have only 7 hats. Yet you want to wear a different hat every day of the week.</a:t>
            </a:r>
          </a:p>
          <a:p>
            <a:endParaRPr lang="en-US" dirty="0"/>
          </a:p>
          <a:p>
            <a:r>
              <a:rPr lang="en-US" dirty="0"/>
              <a:t>On the first day, you can wear any of the 7 hats. On the second day, you can choose from the 6 remaining hats, on day 3 you can choose from 5 hats, and so on.</a:t>
            </a:r>
            <a:endParaRPr lang="en-IN" dirty="0"/>
          </a:p>
        </p:txBody>
      </p:sp>
    </p:spTree>
    <p:extLst>
      <p:ext uri="{BB962C8B-B14F-4D97-AF65-F5344CB8AC3E}">
        <p14:creationId xmlns:p14="http://schemas.microsoft.com/office/powerpoint/2010/main" val="38926607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77F6-ECDD-49B8-9871-34B0BB3B3246}"/>
              </a:ext>
            </a:extLst>
          </p:cNvPr>
          <p:cNvSpPr>
            <a:spLocks noGrp="1"/>
          </p:cNvSpPr>
          <p:nvPr>
            <p:ph type="title"/>
          </p:nvPr>
        </p:nvSpPr>
        <p:spPr/>
        <p:txBody>
          <a:bodyPr/>
          <a:lstStyle/>
          <a:p>
            <a:r>
              <a:rPr lang="en-US" dirty="0"/>
              <a:t>Definition of Degrees of Freedom</a:t>
            </a:r>
            <a:endParaRPr lang="en-IN" dirty="0"/>
          </a:p>
        </p:txBody>
      </p:sp>
      <p:sp>
        <p:nvSpPr>
          <p:cNvPr id="3" name="Slide Number Placeholder 2">
            <a:extLst>
              <a:ext uri="{FF2B5EF4-FFF2-40B4-BE49-F238E27FC236}">
                <a16:creationId xmlns:a16="http://schemas.microsoft.com/office/drawing/2014/main" id="{FAE4A8EC-A547-4CD0-A211-6B1269C2DEAB}"/>
              </a:ext>
            </a:extLst>
          </p:cNvPr>
          <p:cNvSpPr>
            <a:spLocks noGrp="1"/>
          </p:cNvSpPr>
          <p:nvPr>
            <p:ph type="sldNum" sz="quarter" idx="12"/>
          </p:nvPr>
        </p:nvSpPr>
        <p:spPr/>
        <p:txBody>
          <a:bodyPr/>
          <a:lstStyle/>
          <a:p>
            <a:fld id="{B6F15528-21DE-4FAA-801E-634DDDAF4B2B}" type="slidenum">
              <a:rPr lang="en-IN" smtClean="0">
                <a:solidFill>
                  <a:prstClr val="white"/>
                </a:solidFill>
              </a:rPr>
              <a:pPr/>
              <a:t>79</a:t>
            </a:fld>
            <a:endParaRPr lang="en-IN">
              <a:solidFill>
                <a:prstClr val="white"/>
              </a:solidFill>
            </a:endParaRPr>
          </a:p>
        </p:txBody>
      </p:sp>
      <p:sp>
        <p:nvSpPr>
          <p:cNvPr id="4" name="TextBox 3">
            <a:extLst>
              <a:ext uri="{FF2B5EF4-FFF2-40B4-BE49-F238E27FC236}">
                <a16:creationId xmlns:a16="http://schemas.microsoft.com/office/drawing/2014/main" id="{5C35751D-CBA3-4E17-A7AB-744E87D2B1DA}"/>
              </a:ext>
            </a:extLst>
          </p:cNvPr>
          <p:cNvSpPr txBox="1"/>
          <p:nvPr/>
        </p:nvSpPr>
        <p:spPr>
          <a:xfrm>
            <a:off x="515938" y="1228397"/>
            <a:ext cx="11150600" cy="1384995"/>
          </a:xfrm>
          <a:prstGeom prst="rect">
            <a:avLst/>
          </a:prstGeom>
          <a:noFill/>
        </p:spPr>
        <p:txBody>
          <a:bodyPr wrap="square" rtlCol="0">
            <a:spAutoFit/>
          </a:bodyPr>
          <a:lstStyle/>
          <a:p>
            <a:r>
              <a:rPr lang="en-US" sz="2800" dirty="0"/>
              <a:t>Degrees of freedom are the number of independent values that a statistical analysis can estimate. You can also think of it as the number of values that are free to vary as you estimate parameters. </a:t>
            </a:r>
          </a:p>
        </p:txBody>
      </p:sp>
    </p:spTree>
    <p:extLst>
      <p:ext uri="{BB962C8B-B14F-4D97-AF65-F5344CB8AC3E}">
        <p14:creationId xmlns:p14="http://schemas.microsoft.com/office/powerpoint/2010/main" val="2648456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Probability Vs. Statistics</a:t>
            </a:r>
          </a:p>
        </p:txBody>
      </p:sp>
      <p:sp>
        <p:nvSpPr>
          <p:cNvPr id="3" name="Slide Number Placeholder 2"/>
          <p:cNvSpPr>
            <a:spLocks noGrp="1"/>
          </p:cNvSpPr>
          <p:nvPr>
            <p:ph type="sldNum" sz="quarter" idx="12"/>
          </p:nvPr>
        </p:nvSpPr>
        <p:spPr/>
        <p:txBody>
          <a:bodyPr/>
          <a:lstStyle/>
          <a:p>
            <a:fld id="{B6F15528-21DE-4FAA-801E-634DDDAF4B2B}" type="slidenum">
              <a:rPr lang="en-IN" smtClean="0"/>
              <a:t>8</a:t>
            </a:fld>
            <a:endParaRPr lang="en-IN"/>
          </a:p>
        </p:txBody>
      </p:sp>
      <p:sp>
        <p:nvSpPr>
          <p:cNvPr id="4" name="TextBox 3">
            <a:extLst>
              <a:ext uri="{FF2B5EF4-FFF2-40B4-BE49-F238E27FC236}">
                <a16:creationId xmlns:a16="http://schemas.microsoft.com/office/drawing/2014/main" id="{7EB8D782-F3B3-41B0-9C94-8C022E2B1F25}"/>
              </a:ext>
            </a:extLst>
          </p:cNvPr>
          <p:cNvSpPr txBox="1"/>
          <p:nvPr/>
        </p:nvSpPr>
        <p:spPr>
          <a:xfrm>
            <a:off x="965771" y="1859622"/>
            <a:ext cx="184731" cy="369332"/>
          </a:xfrm>
          <a:prstGeom prst="rect">
            <a:avLst/>
          </a:prstGeom>
          <a:noFill/>
        </p:spPr>
        <p:txBody>
          <a:bodyPr wrap="none" rtlCol="0">
            <a:spAutoFit/>
          </a:bodyPr>
          <a:lstStyle/>
          <a:p>
            <a:endParaRPr lang="en-IN" dirty="0"/>
          </a:p>
        </p:txBody>
      </p:sp>
      <p:sp>
        <p:nvSpPr>
          <p:cNvPr id="6" name="TextBox 5">
            <a:extLst>
              <a:ext uri="{FF2B5EF4-FFF2-40B4-BE49-F238E27FC236}">
                <a16:creationId xmlns:a16="http://schemas.microsoft.com/office/drawing/2014/main" id="{586A38B3-0ED2-4408-BEB5-D227BD770662}"/>
              </a:ext>
            </a:extLst>
          </p:cNvPr>
          <p:cNvSpPr txBox="1"/>
          <p:nvPr/>
        </p:nvSpPr>
        <p:spPr>
          <a:xfrm>
            <a:off x="515937" y="1561670"/>
            <a:ext cx="10710291" cy="3539430"/>
          </a:xfrm>
          <a:prstGeom prst="rect">
            <a:avLst/>
          </a:prstGeom>
          <a:noFill/>
        </p:spPr>
        <p:txBody>
          <a:bodyPr wrap="square" rtlCol="0">
            <a:spAutoFit/>
          </a:bodyPr>
          <a:lstStyle/>
          <a:p>
            <a:r>
              <a:rPr lang="en-US" sz="3200" dirty="0"/>
              <a:t>Probability and Statistics and related fields. </a:t>
            </a:r>
          </a:p>
          <a:p>
            <a:r>
              <a:rPr lang="en-US" sz="3200" dirty="0"/>
              <a:t>Probability is a mathematical method used for statistical analysis. </a:t>
            </a:r>
          </a:p>
          <a:p>
            <a:endParaRPr lang="en-US" sz="3200" dirty="0"/>
          </a:p>
          <a:p>
            <a:r>
              <a:rPr lang="en-US" sz="3200" dirty="0"/>
              <a:t>Therefore we can say that probability and statistics are interconnected branches of mathematics that deal with analyzing the relative frequency of events.</a:t>
            </a:r>
            <a:endParaRPr lang="en-IN" sz="3200" dirty="0"/>
          </a:p>
        </p:txBody>
      </p:sp>
    </p:spTree>
    <p:extLst>
      <p:ext uri="{BB962C8B-B14F-4D97-AF65-F5344CB8AC3E}">
        <p14:creationId xmlns:p14="http://schemas.microsoft.com/office/powerpoint/2010/main" val="588319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77F6-ECDD-49B8-9871-34B0BB3B3246}"/>
              </a:ext>
            </a:extLst>
          </p:cNvPr>
          <p:cNvSpPr>
            <a:spLocks noGrp="1"/>
          </p:cNvSpPr>
          <p:nvPr>
            <p:ph type="title"/>
          </p:nvPr>
        </p:nvSpPr>
        <p:spPr/>
        <p:txBody>
          <a:bodyPr/>
          <a:lstStyle/>
          <a:p>
            <a:r>
              <a:rPr lang="en-US" dirty="0">
                <a:solidFill>
                  <a:srgbClr val="FF0000"/>
                </a:solidFill>
              </a:rPr>
              <a:t>CONFIDENCE INTERVAL</a:t>
            </a:r>
            <a:endParaRPr lang="en-IN" dirty="0">
              <a:solidFill>
                <a:srgbClr val="FF0000"/>
              </a:solidFill>
            </a:endParaRPr>
          </a:p>
        </p:txBody>
      </p:sp>
      <p:sp>
        <p:nvSpPr>
          <p:cNvPr id="3" name="Slide Number Placeholder 2">
            <a:extLst>
              <a:ext uri="{FF2B5EF4-FFF2-40B4-BE49-F238E27FC236}">
                <a16:creationId xmlns:a16="http://schemas.microsoft.com/office/drawing/2014/main" id="{FAE4A8EC-A547-4CD0-A211-6B1269C2DEAB}"/>
              </a:ext>
            </a:extLst>
          </p:cNvPr>
          <p:cNvSpPr>
            <a:spLocks noGrp="1"/>
          </p:cNvSpPr>
          <p:nvPr>
            <p:ph type="sldNum" sz="quarter" idx="12"/>
          </p:nvPr>
        </p:nvSpPr>
        <p:spPr/>
        <p:txBody>
          <a:bodyPr/>
          <a:lstStyle/>
          <a:p>
            <a:fld id="{B6F15528-21DE-4FAA-801E-634DDDAF4B2B}" type="slidenum">
              <a:rPr lang="en-IN" smtClean="0">
                <a:solidFill>
                  <a:prstClr val="white"/>
                </a:solidFill>
              </a:rPr>
              <a:pPr/>
              <a:t>80</a:t>
            </a:fld>
            <a:endParaRPr lang="en-IN">
              <a:solidFill>
                <a:prstClr val="white"/>
              </a:solidFill>
            </a:endParaRPr>
          </a:p>
        </p:txBody>
      </p:sp>
      <p:sp>
        <p:nvSpPr>
          <p:cNvPr id="4" name="TextBox 3">
            <a:extLst>
              <a:ext uri="{FF2B5EF4-FFF2-40B4-BE49-F238E27FC236}">
                <a16:creationId xmlns:a16="http://schemas.microsoft.com/office/drawing/2014/main" id="{5C35751D-CBA3-4E17-A7AB-744E87D2B1DA}"/>
              </a:ext>
            </a:extLst>
          </p:cNvPr>
          <p:cNvSpPr txBox="1"/>
          <p:nvPr/>
        </p:nvSpPr>
        <p:spPr>
          <a:xfrm>
            <a:off x="515938" y="1228397"/>
            <a:ext cx="11150600" cy="1815882"/>
          </a:xfrm>
          <a:prstGeom prst="rect">
            <a:avLst/>
          </a:prstGeom>
          <a:noFill/>
        </p:spPr>
        <p:txBody>
          <a:bodyPr wrap="square" rtlCol="0">
            <a:spAutoFit/>
          </a:bodyPr>
          <a:lstStyle/>
          <a:p>
            <a:r>
              <a:rPr lang="en-US" sz="2800" dirty="0"/>
              <a:t>A confidence interval is a type of estimate computed from the statistics of the observed data. This proposes a range of plausible values for an unknown parameter. The interval has an associated confidence level that the true parameter is in the proposed range.</a:t>
            </a:r>
          </a:p>
        </p:txBody>
      </p:sp>
    </p:spTree>
    <p:extLst>
      <p:ext uri="{BB962C8B-B14F-4D97-AF65-F5344CB8AC3E}">
        <p14:creationId xmlns:p14="http://schemas.microsoft.com/office/powerpoint/2010/main" val="1042654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ACC6-E9F3-437E-B3B2-FDA6E2BED1A1}"/>
              </a:ext>
            </a:extLst>
          </p:cNvPr>
          <p:cNvSpPr>
            <a:spLocks noGrp="1"/>
          </p:cNvSpPr>
          <p:nvPr>
            <p:ph type="title"/>
          </p:nvPr>
        </p:nvSpPr>
        <p:spPr>
          <a:xfrm>
            <a:off x="515938" y="246621"/>
            <a:ext cx="11150600" cy="693307"/>
          </a:xfrm>
        </p:spPr>
        <p:txBody>
          <a:bodyPr/>
          <a:lstStyle/>
          <a:p>
            <a:r>
              <a:rPr lang="en-US" dirty="0">
                <a:solidFill>
                  <a:srgbClr val="FF0000"/>
                </a:solidFill>
              </a:rPr>
              <a:t>CONFIDENCE INTERVAL</a:t>
            </a:r>
            <a:endParaRPr lang="en-IN" dirty="0"/>
          </a:p>
        </p:txBody>
      </p:sp>
      <p:sp>
        <p:nvSpPr>
          <p:cNvPr id="3" name="Slide Number Placeholder 2">
            <a:extLst>
              <a:ext uri="{FF2B5EF4-FFF2-40B4-BE49-F238E27FC236}">
                <a16:creationId xmlns:a16="http://schemas.microsoft.com/office/drawing/2014/main" id="{DAE61D3C-6A3D-4831-ABC0-A055A67B29FF}"/>
              </a:ext>
            </a:extLst>
          </p:cNvPr>
          <p:cNvSpPr>
            <a:spLocks noGrp="1"/>
          </p:cNvSpPr>
          <p:nvPr>
            <p:ph type="sldNum" sz="quarter" idx="12"/>
          </p:nvPr>
        </p:nvSpPr>
        <p:spPr/>
        <p:txBody>
          <a:bodyPr/>
          <a:lstStyle/>
          <a:p>
            <a:fld id="{B6F15528-21DE-4FAA-801E-634DDDAF4B2B}" type="slidenum">
              <a:rPr lang="en-IN" smtClean="0">
                <a:solidFill>
                  <a:prstClr val="white"/>
                </a:solidFill>
              </a:rPr>
              <a:pPr/>
              <a:t>81</a:t>
            </a:fld>
            <a:endParaRPr lang="en-IN">
              <a:solidFill>
                <a:prstClr val="white"/>
              </a:solidFill>
            </a:endParaRPr>
          </a:p>
        </p:txBody>
      </p:sp>
      <p:pic>
        <p:nvPicPr>
          <p:cNvPr id="4" name="Picture 3">
            <a:extLst>
              <a:ext uri="{FF2B5EF4-FFF2-40B4-BE49-F238E27FC236}">
                <a16:creationId xmlns:a16="http://schemas.microsoft.com/office/drawing/2014/main" id="{5EFD59B3-19E7-48AE-983F-9EC9D2BB3D37}"/>
              </a:ext>
            </a:extLst>
          </p:cNvPr>
          <p:cNvPicPr>
            <a:picLocks noChangeAspect="1"/>
          </p:cNvPicPr>
          <p:nvPr/>
        </p:nvPicPr>
        <p:blipFill rotWithShape="1">
          <a:blip r:embed="rId2"/>
          <a:srcRect l="7295" t="9807" r="10387" b="11095"/>
          <a:stretch/>
        </p:blipFill>
        <p:spPr>
          <a:xfrm>
            <a:off x="6957522" y="2306108"/>
            <a:ext cx="3606800" cy="2599267"/>
          </a:xfrm>
          <a:prstGeom prst="rect">
            <a:avLst/>
          </a:prstGeom>
        </p:spPr>
      </p:pic>
      <p:pic>
        <p:nvPicPr>
          <p:cNvPr id="1026" name="Picture 2" descr="The confidence interval in method validation">
            <a:extLst>
              <a:ext uri="{FF2B5EF4-FFF2-40B4-BE49-F238E27FC236}">
                <a16:creationId xmlns:a16="http://schemas.microsoft.com/office/drawing/2014/main" id="{3F37CBFF-A259-4596-8C36-4784E7184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894933"/>
            <a:ext cx="3810000" cy="2676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894D48-DA58-453B-B2C1-63DC0FE3057C}"/>
              </a:ext>
            </a:extLst>
          </p:cNvPr>
          <p:cNvSpPr txBox="1"/>
          <p:nvPr/>
        </p:nvSpPr>
        <p:spPr>
          <a:xfrm>
            <a:off x="1764519" y="1363291"/>
            <a:ext cx="3877985" cy="369332"/>
          </a:xfrm>
          <a:prstGeom prst="rect">
            <a:avLst/>
          </a:prstGeom>
          <a:noFill/>
        </p:spPr>
        <p:txBody>
          <a:bodyPr wrap="square" rtlCol="0">
            <a:spAutoFit/>
          </a:bodyPr>
          <a:lstStyle/>
          <a:p>
            <a:r>
              <a:rPr lang="en-IN" dirty="0"/>
              <a:t>SEM: Standard Error of Measurement	</a:t>
            </a:r>
          </a:p>
        </p:txBody>
      </p:sp>
      <p:sp>
        <p:nvSpPr>
          <p:cNvPr id="8" name="Double Brace 7">
            <a:extLst>
              <a:ext uri="{FF2B5EF4-FFF2-40B4-BE49-F238E27FC236}">
                <a16:creationId xmlns:a16="http://schemas.microsoft.com/office/drawing/2014/main" id="{14B58C62-AFFD-4577-9DCD-8AAE856F2BFF}"/>
              </a:ext>
            </a:extLst>
          </p:cNvPr>
          <p:cNvSpPr/>
          <p:nvPr/>
        </p:nvSpPr>
        <p:spPr>
          <a:xfrm rot="5400000">
            <a:off x="6778199" y="1732069"/>
            <a:ext cx="3965446" cy="396655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TextBox 8">
            <a:extLst>
              <a:ext uri="{FF2B5EF4-FFF2-40B4-BE49-F238E27FC236}">
                <a16:creationId xmlns:a16="http://schemas.microsoft.com/office/drawing/2014/main" id="{19E9A48C-EC14-4446-A4F1-2B2F1475E9C3}"/>
              </a:ext>
            </a:extLst>
          </p:cNvPr>
          <p:cNvSpPr txBox="1"/>
          <p:nvPr/>
        </p:nvSpPr>
        <p:spPr>
          <a:xfrm>
            <a:off x="8034867" y="1261215"/>
            <a:ext cx="1622111" cy="369332"/>
          </a:xfrm>
          <a:prstGeom prst="rect">
            <a:avLst/>
          </a:prstGeom>
          <a:noFill/>
        </p:spPr>
        <p:txBody>
          <a:bodyPr wrap="none" rtlCol="0">
            <a:spAutoFit/>
          </a:bodyPr>
          <a:lstStyle/>
          <a:p>
            <a:r>
              <a:rPr lang="en-IN" dirty="0"/>
              <a:t>Margin of Error</a:t>
            </a:r>
          </a:p>
        </p:txBody>
      </p:sp>
      <p:sp>
        <p:nvSpPr>
          <p:cNvPr id="11" name="TextBox 10">
            <a:extLst>
              <a:ext uri="{FF2B5EF4-FFF2-40B4-BE49-F238E27FC236}">
                <a16:creationId xmlns:a16="http://schemas.microsoft.com/office/drawing/2014/main" id="{B8D171F9-9D96-44DB-8CF3-8B73549BDA17}"/>
              </a:ext>
            </a:extLst>
          </p:cNvPr>
          <p:cNvSpPr txBox="1"/>
          <p:nvPr/>
        </p:nvSpPr>
        <p:spPr>
          <a:xfrm>
            <a:off x="35582" y="3421075"/>
            <a:ext cx="1675972" cy="369332"/>
          </a:xfrm>
          <a:prstGeom prst="rect">
            <a:avLst/>
          </a:prstGeom>
          <a:noFill/>
        </p:spPr>
        <p:txBody>
          <a:bodyPr wrap="none" rtlCol="0">
            <a:spAutoFit/>
          </a:bodyPr>
          <a:lstStyle/>
          <a:p>
            <a:r>
              <a:rPr lang="en-IN" dirty="0"/>
              <a:t>(Point Estimate)</a:t>
            </a:r>
          </a:p>
        </p:txBody>
      </p:sp>
    </p:spTree>
    <p:extLst>
      <p:ext uri="{BB962C8B-B14F-4D97-AF65-F5344CB8AC3E}">
        <p14:creationId xmlns:p14="http://schemas.microsoft.com/office/powerpoint/2010/main" val="2483418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477F6-ECDD-49B8-9871-34B0BB3B3246}"/>
              </a:ext>
            </a:extLst>
          </p:cNvPr>
          <p:cNvSpPr>
            <a:spLocks noGrp="1"/>
          </p:cNvSpPr>
          <p:nvPr>
            <p:ph type="title"/>
          </p:nvPr>
        </p:nvSpPr>
        <p:spPr/>
        <p:txBody>
          <a:bodyPr/>
          <a:lstStyle/>
          <a:p>
            <a:r>
              <a:rPr lang="en-US" dirty="0"/>
              <a:t>CONFIDENCE INTERVAL</a:t>
            </a:r>
            <a:endParaRPr lang="en-IN" dirty="0"/>
          </a:p>
        </p:txBody>
      </p:sp>
      <p:sp>
        <p:nvSpPr>
          <p:cNvPr id="3" name="Slide Number Placeholder 2">
            <a:extLst>
              <a:ext uri="{FF2B5EF4-FFF2-40B4-BE49-F238E27FC236}">
                <a16:creationId xmlns:a16="http://schemas.microsoft.com/office/drawing/2014/main" id="{FAE4A8EC-A547-4CD0-A211-6B1269C2DEAB}"/>
              </a:ext>
            </a:extLst>
          </p:cNvPr>
          <p:cNvSpPr>
            <a:spLocks noGrp="1"/>
          </p:cNvSpPr>
          <p:nvPr>
            <p:ph type="sldNum" sz="quarter" idx="12"/>
          </p:nvPr>
        </p:nvSpPr>
        <p:spPr/>
        <p:txBody>
          <a:bodyPr/>
          <a:lstStyle/>
          <a:p>
            <a:fld id="{B6F15528-21DE-4FAA-801E-634DDDAF4B2B}" type="slidenum">
              <a:rPr lang="en-IN" smtClean="0">
                <a:solidFill>
                  <a:prstClr val="white"/>
                </a:solidFill>
              </a:rPr>
              <a:pPr/>
              <a:t>82</a:t>
            </a:fld>
            <a:endParaRPr lang="en-IN">
              <a:solidFill>
                <a:prstClr val="white"/>
              </a:solidFill>
            </a:endParaRPr>
          </a:p>
        </p:txBody>
      </p:sp>
      <p:sp>
        <p:nvSpPr>
          <p:cNvPr id="4" name="TextBox 3">
            <a:extLst>
              <a:ext uri="{FF2B5EF4-FFF2-40B4-BE49-F238E27FC236}">
                <a16:creationId xmlns:a16="http://schemas.microsoft.com/office/drawing/2014/main" id="{5C35751D-CBA3-4E17-A7AB-744E87D2B1DA}"/>
              </a:ext>
            </a:extLst>
          </p:cNvPr>
          <p:cNvSpPr txBox="1"/>
          <p:nvPr/>
        </p:nvSpPr>
        <p:spPr>
          <a:xfrm>
            <a:off x="515938" y="1228397"/>
            <a:ext cx="11150600" cy="1815882"/>
          </a:xfrm>
          <a:prstGeom prst="rect">
            <a:avLst/>
          </a:prstGeom>
          <a:noFill/>
        </p:spPr>
        <p:txBody>
          <a:bodyPr wrap="square" rtlCol="0">
            <a:spAutoFit/>
          </a:bodyPr>
          <a:lstStyle/>
          <a:p>
            <a:r>
              <a:rPr lang="en-US" sz="2800" dirty="0"/>
              <a:t>A confidence interval, also means - the probability that a population parameter will fall between two set values for a certain proportion of times. Confidence intervals measure the degree of uncertainty or certainty in a sampling method.</a:t>
            </a:r>
          </a:p>
        </p:txBody>
      </p:sp>
    </p:spTree>
    <p:extLst>
      <p:ext uri="{BB962C8B-B14F-4D97-AF65-F5344CB8AC3E}">
        <p14:creationId xmlns:p14="http://schemas.microsoft.com/office/powerpoint/2010/main" val="5886539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83</a:t>
            </a:fld>
            <a:endParaRPr lang="en-IN">
              <a:solidFill>
                <a:prstClr val="white"/>
              </a:solidFill>
            </a:endParaRPr>
          </a:p>
        </p:txBody>
      </p:sp>
      <p:sp>
        <p:nvSpPr>
          <p:cNvPr id="4" name="TextBox 3">
            <a:extLst>
              <a:ext uri="{FF2B5EF4-FFF2-40B4-BE49-F238E27FC236}">
                <a16:creationId xmlns:a16="http://schemas.microsoft.com/office/drawing/2014/main" id="{DE05DC6F-0F3D-410F-A863-E390EEB6359C}"/>
              </a:ext>
            </a:extLst>
          </p:cNvPr>
          <p:cNvSpPr txBox="1"/>
          <p:nvPr/>
        </p:nvSpPr>
        <p:spPr>
          <a:xfrm>
            <a:off x="862149" y="214894"/>
            <a:ext cx="11150600" cy="4401205"/>
          </a:xfrm>
          <a:prstGeom prst="rect">
            <a:avLst/>
          </a:prstGeom>
          <a:noFill/>
        </p:spPr>
        <p:txBody>
          <a:bodyPr wrap="square" rtlCol="0">
            <a:spAutoFit/>
          </a:bodyPr>
          <a:lstStyle/>
          <a:p>
            <a:r>
              <a:rPr lang="en-US" sz="2800" b="1" dirty="0"/>
              <a:t>Point Estimate</a:t>
            </a:r>
          </a:p>
          <a:p>
            <a:r>
              <a:rPr lang="en-US" sz="2800" dirty="0"/>
              <a:t>Point estimate, is where we estimate an unknown parameter using</a:t>
            </a:r>
          </a:p>
          <a:p>
            <a:r>
              <a:rPr lang="en-US" sz="2800" dirty="0"/>
              <a:t>a single number calculated from the sample data</a:t>
            </a:r>
          </a:p>
          <a:p>
            <a:endParaRPr lang="en-US" sz="2800" dirty="0"/>
          </a:p>
          <a:p>
            <a:r>
              <a:rPr lang="en-US" sz="2800" b="1" dirty="0"/>
              <a:t>Interval Estimation </a:t>
            </a:r>
          </a:p>
          <a:p>
            <a:r>
              <a:rPr lang="en-US" sz="2800" dirty="0"/>
              <a:t>We estimate an unknown parameter using an interval of</a:t>
            </a:r>
          </a:p>
          <a:p>
            <a:r>
              <a:rPr lang="en-US" sz="2800" dirty="0"/>
              <a:t>values which</a:t>
            </a:r>
          </a:p>
          <a:p>
            <a:r>
              <a:rPr lang="en-US" sz="2800" dirty="0"/>
              <a:t>• Quantifies the magnitude of estimation error – with a certain confidence level</a:t>
            </a:r>
          </a:p>
          <a:p>
            <a:r>
              <a:rPr lang="en-US" sz="2800" dirty="0"/>
              <a:t>• And is likely to contain the true value of that parameter</a:t>
            </a:r>
          </a:p>
        </p:txBody>
      </p:sp>
    </p:spTree>
    <p:extLst>
      <p:ext uri="{BB962C8B-B14F-4D97-AF65-F5344CB8AC3E}">
        <p14:creationId xmlns:p14="http://schemas.microsoft.com/office/powerpoint/2010/main" val="3711185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84</a:t>
            </a:fld>
            <a:endParaRPr lang="en-IN">
              <a:solidFill>
                <a:prstClr val="white"/>
              </a:solidFill>
            </a:endParaRPr>
          </a:p>
        </p:txBody>
      </p:sp>
      <p:pic>
        <p:nvPicPr>
          <p:cNvPr id="5" name="Picture 4">
            <a:extLst>
              <a:ext uri="{FF2B5EF4-FFF2-40B4-BE49-F238E27FC236}">
                <a16:creationId xmlns:a16="http://schemas.microsoft.com/office/drawing/2014/main" id="{20F7786E-C269-4CD5-AB7C-B987B8EABA1E}"/>
              </a:ext>
            </a:extLst>
          </p:cNvPr>
          <p:cNvPicPr>
            <a:picLocks noChangeAspect="1"/>
          </p:cNvPicPr>
          <p:nvPr/>
        </p:nvPicPr>
        <p:blipFill>
          <a:blip r:embed="rId3"/>
          <a:stretch>
            <a:fillRect/>
          </a:stretch>
        </p:blipFill>
        <p:spPr>
          <a:xfrm>
            <a:off x="1784849" y="554895"/>
            <a:ext cx="8612778" cy="5984124"/>
          </a:xfrm>
          <a:prstGeom prst="rect">
            <a:avLst/>
          </a:prstGeom>
        </p:spPr>
      </p:pic>
    </p:spTree>
    <p:extLst>
      <p:ext uri="{BB962C8B-B14F-4D97-AF65-F5344CB8AC3E}">
        <p14:creationId xmlns:p14="http://schemas.microsoft.com/office/powerpoint/2010/main" val="408983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Point estimate</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85</a:t>
            </a:fld>
            <a:endParaRPr lang="en-IN">
              <a:solidFill>
                <a:prstClr val="white"/>
              </a:solidFill>
            </a:endParaRPr>
          </a:p>
        </p:txBody>
      </p:sp>
      <p:pic>
        <p:nvPicPr>
          <p:cNvPr id="13314" name="Picture 2" descr="Point Estimate &amp; Interval Estimate">
            <a:extLst>
              <a:ext uri="{FF2B5EF4-FFF2-40B4-BE49-F238E27FC236}">
                <a16:creationId xmlns:a16="http://schemas.microsoft.com/office/drawing/2014/main" id="{F6F906A7-4896-4DCA-AF4C-9FBE311C2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748" y="1219200"/>
            <a:ext cx="5219572" cy="377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347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Point estimate</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86</a:t>
            </a:fld>
            <a:endParaRPr lang="en-IN">
              <a:solidFill>
                <a:prstClr val="white"/>
              </a:solidFill>
            </a:endParaRPr>
          </a:p>
        </p:txBody>
      </p:sp>
      <p:pic>
        <p:nvPicPr>
          <p:cNvPr id="4" name="Picture 3">
            <a:extLst>
              <a:ext uri="{FF2B5EF4-FFF2-40B4-BE49-F238E27FC236}">
                <a16:creationId xmlns:a16="http://schemas.microsoft.com/office/drawing/2014/main" id="{D2A656E7-15D8-44DB-939D-0189D26F3CF4}"/>
              </a:ext>
            </a:extLst>
          </p:cNvPr>
          <p:cNvPicPr>
            <a:picLocks noChangeAspect="1"/>
          </p:cNvPicPr>
          <p:nvPr/>
        </p:nvPicPr>
        <p:blipFill>
          <a:blip r:embed="rId2"/>
          <a:stretch>
            <a:fillRect/>
          </a:stretch>
        </p:blipFill>
        <p:spPr>
          <a:xfrm>
            <a:off x="2177746" y="2116183"/>
            <a:ext cx="7836508" cy="2625634"/>
          </a:xfrm>
          <a:prstGeom prst="rect">
            <a:avLst/>
          </a:prstGeom>
        </p:spPr>
      </p:pic>
    </p:spTree>
    <p:extLst>
      <p:ext uri="{BB962C8B-B14F-4D97-AF65-F5344CB8AC3E}">
        <p14:creationId xmlns:p14="http://schemas.microsoft.com/office/powerpoint/2010/main" val="1921046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Point estimate</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87</a:t>
            </a:fld>
            <a:endParaRPr lang="en-IN">
              <a:solidFill>
                <a:prstClr val="white"/>
              </a:solidFill>
            </a:endParaRPr>
          </a:p>
        </p:txBody>
      </p:sp>
      <p:pic>
        <p:nvPicPr>
          <p:cNvPr id="5" name="Picture 4">
            <a:extLst>
              <a:ext uri="{FF2B5EF4-FFF2-40B4-BE49-F238E27FC236}">
                <a16:creationId xmlns:a16="http://schemas.microsoft.com/office/drawing/2014/main" id="{5283A76B-D988-454E-A6CF-D7EA59E00EDA}"/>
              </a:ext>
            </a:extLst>
          </p:cNvPr>
          <p:cNvPicPr>
            <a:picLocks noChangeAspect="1"/>
          </p:cNvPicPr>
          <p:nvPr/>
        </p:nvPicPr>
        <p:blipFill>
          <a:blip r:embed="rId2"/>
          <a:stretch>
            <a:fillRect/>
          </a:stretch>
        </p:blipFill>
        <p:spPr>
          <a:xfrm>
            <a:off x="1045029" y="1914808"/>
            <a:ext cx="10101942" cy="3028384"/>
          </a:xfrm>
          <a:prstGeom prst="rect">
            <a:avLst/>
          </a:prstGeom>
        </p:spPr>
      </p:pic>
    </p:spTree>
    <p:extLst>
      <p:ext uri="{BB962C8B-B14F-4D97-AF65-F5344CB8AC3E}">
        <p14:creationId xmlns:p14="http://schemas.microsoft.com/office/powerpoint/2010/main" val="21944486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solidFill>
                  <a:srgbClr val="FF0000"/>
                </a:solidFill>
              </a:rPr>
              <a:t>Point estimate Vs Interval Estimate</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88</a:t>
            </a:fld>
            <a:endParaRPr lang="en-IN">
              <a:solidFill>
                <a:prstClr val="white"/>
              </a:solidFill>
            </a:endParaRPr>
          </a:p>
        </p:txBody>
      </p:sp>
      <p:pic>
        <p:nvPicPr>
          <p:cNvPr id="13318" name="Picture 6" descr="Confidence interval and Hypothesis testing for population mean (µ ...">
            <a:extLst>
              <a:ext uri="{FF2B5EF4-FFF2-40B4-BE49-F238E27FC236}">
                <a16:creationId xmlns:a16="http://schemas.microsoft.com/office/drawing/2014/main" id="{7210A542-11DA-4E17-BDA9-36B95005DE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492" b="6060"/>
          <a:stretch/>
        </p:blipFill>
        <p:spPr bwMode="auto">
          <a:xfrm>
            <a:off x="2547257" y="1222513"/>
            <a:ext cx="7097486" cy="454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3157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Margin of ERROR</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89</a:t>
            </a:fld>
            <a:endParaRPr lang="en-IN">
              <a:solidFill>
                <a:prstClr val="white"/>
              </a:solidFill>
            </a:endParaRPr>
          </a:p>
        </p:txBody>
      </p:sp>
      <p:pic>
        <p:nvPicPr>
          <p:cNvPr id="4" name="Picture 3">
            <a:extLst>
              <a:ext uri="{FF2B5EF4-FFF2-40B4-BE49-F238E27FC236}">
                <a16:creationId xmlns:a16="http://schemas.microsoft.com/office/drawing/2014/main" id="{9576065F-14C2-447A-967C-908BBC911FE2}"/>
              </a:ext>
            </a:extLst>
          </p:cNvPr>
          <p:cNvPicPr>
            <a:picLocks noChangeAspect="1"/>
          </p:cNvPicPr>
          <p:nvPr/>
        </p:nvPicPr>
        <p:blipFill>
          <a:blip r:embed="rId2"/>
          <a:stretch>
            <a:fillRect/>
          </a:stretch>
        </p:blipFill>
        <p:spPr>
          <a:xfrm>
            <a:off x="1944430" y="3222291"/>
            <a:ext cx="8133806" cy="3389088"/>
          </a:xfrm>
          <a:prstGeom prst="rect">
            <a:avLst/>
          </a:prstGeom>
        </p:spPr>
      </p:pic>
      <p:sp>
        <p:nvSpPr>
          <p:cNvPr id="6" name="Rectangle 5">
            <a:extLst>
              <a:ext uri="{FF2B5EF4-FFF2-40B4-BE49-F238E27FC236}">
                <a16:creationId xmlns:a16="http://schemas.microsoft.com/office/drawing/2014/main" id="{0C9719CB-DDE2-4D9D-9A6D-BB8DCA478251}"/>
              </a:ext>
            </a:extLst>
          </p:cNvPr>
          <p:cNvSpPr/>
          <p:nvPr/>
        </p:nvSpPr>
        <p:spPr>
          <a:xfrm>
            <a:off x="609600" y="746837"/>
            <a:ext cx="11048556" cy="2031325"/>
          </a:xfrm>
          <a:prstGeom prst="rect">
            <a:avLst/>
          </a:prstGeom>
        </p:spPr>
        <p:txBody>
          <a:bodyPr wrap="square">
            <a:spAutoFit/>
          </a:bodyPr>
          <a:lstStyle/>
          <a:p>
            <a:r>
              <a:rPr lang="en-US" dirty="0"/>
              <a:t>The margin of error is a statistic expressing the amount of random sampling error in the results of a survey. The larger the margin of error, the less confidence one should have that a poll result would reflect the result of a survey of the entire population.</a:t>
            </a:r>
          </a:p>
          <a:p>
            <a:endParaRPr lang="en-US" dirty="0"/>
          </a:p>
          <a:p>
            <a:r>
              <a:rPr lang="en-US" dirty="0"/>
              <a:t>A </a:t>
            </a:r>
            <a:r>
              <a:rPr lang="en-US" b="1" dirty="0"/>
              <a:t>margin of error</a:t>
            </a:r>
            <a:r>
              <a:rPr lang="en-US" dirty="0"/>
              <a:t> tells you how many percentage points your results will differ from the real population value. For example, a 95% </a:t>
            </a:r>
            <a:r>
              <a:rPr lang="en-US" b="1" dirty="0"/>
              <a:t>confidence interval</a:t>
            </a:r>
            <a:r>
              <a:rPr lang="en-US" dirty="0"/>
              <a:t> with a 4 percent </a:t>
            </a:r>
            <a:r>
              <a:rPr lang="en-US" b="1" dirty="0"/>
              <a:t>margin of error</a:t>
            </a:r>
            <a:r>
              <a:rPr lang="en-US" dirty="0"/>
              <a:t> means that your statistic will be within 4 percentage points of the real population value 95% of the time.</a:t>
            </a:r>
          </a:p>
        </p:txBody>
      </p:sp>
    </p:spTree>
    <p:extLst>
      <p:ext uri="{BB962C8B-B14F-4D97-AF65-F5344CB8AC3E}">
        <p14:creationId xmlns:p14="http://schemas.microsoft.com/office/powerpoint/2010/main" val="3112421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 dirty="0">
                <a:solidFill>
                  <a:srgbClr val="6A6292"/>
                </a:solidFill>
                <a:latin typeface="Trebuchet MS"/>
                <a:cs typeface="Trebuchet MS"/>
              </a:rPr>
              <a:t>Probability Vs.</a:t>
            </a:r>
            <a:r>
              <a:rPr lang="en-US" spc="-45" dirty="0">
                <a:solidFill>
                  <a:srgbClr val="6A6292"/>
                </a:solidFill>
                <a:latin typeface="Trebuchet MS"/>
                <a:cs typeface="Trebuchet MS"/>
              </a:rPr>
              <a:t> </a:t>
            </a:r>
            <a:r>
              <a:rPr lang="en-US" spc="-10" dirty="0">
                <a:solidFill>
                  <a:srgbClr val="6A6292"/>
                </a:solidFill>
                <a:latin typeface="Trebuchet MS"/>
                <a:cs typeface="Trebuchet MS"/>
              </a:rPr>
              <a:t>Statistics</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IN" smtClean="0">
                <a:solidFill>
                  <a:prstClr val="white"/>
                </a:solidFill>
              </a:rPr>
              <a:pPr/>
              <a:t>9</a:t>
            </a:fld>
            <a:endParaRPr lang="en-IN">
              <a:solidFill>
                <a:prstClr val="white"/>
              </a:solidFill>
            </a:endParaRPr>
          </a:p>
        </p:txBody>
      </p:sp>
      <p:sp>
        <p:nvSpPr>
          <p:cNvPr id="4" name="object 3"/>
          <p:cNvSpPr/>
          <p:nvPr/>
        </p:nvSpPr>
        <p:spPr>
          <a:xfrm>
            <a:off x="515938" y="1415339"/>
            <a:ext cx="4641420" cy="24605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159228" y="2887039"/>
            <a:ext cx="5230846" cy="1588064"/>
          </a:xfrm>
          <a:custGeom>
            <a:avLst/>
            <a:gdLst/>
            <a:ahLst/>
            <a:cxnLst/>
            <a:rect l="l" t="t" r="r" b="b"/>
            <a:pathLst>
              <a:path w="4784090" h="2127885">
                <a:moveTo>
                  <a:pt x="0" y="2127504"/>
                </a:moveTo>
                <a:lnTo>
                  <a:pt x="4783835" y="2127504"/>
                </a:lnTo>
                <a:lnTo>
                  <a:pt x="4783835" y="0"/>
                </a:lnTo>
                <a:lnTo>
                  <a:pt x="0" y="0"/>
                </a:lnTo>
                <a:lnTo>
                  <a:pt x="0" y="2127504"/>
                </a:lnTo>
                <a:close/>
              </a:path>
            </a:pathLst>
          </a:custGeom>
          <a:ln w="6096">
            <a:solidFill>
              <a:srgbClr val="1B577B"/>
            </a:solidFill>
          </a:ln>
        </p:spPr>
        <p:txBody>
          <a:bodyPr wrap="square" lIns="0" tIns="0" rIns="0" bIns="0" rtlCol="0"/>
          <a:lstStyle/>
          <a:p>
            <a:endParaRPr/>
          </a:p>
        </p:txBody>
      </p:sp>
      <p:sp>
        <p:nvSpPr>
          <p:cNvPr id="6" name="object 6"/>
          <p:cNvSpPr txBox="1"/>
          <p:nvPr/>
        </p:nvSpPr>
        <p:spPr>
          <a:xfrm>
            <a:off x="6281866" y="3694029"/>
            <a:ext cx="1046480" cy="269240"/>
          </a:xfrm>
          <a:prstGeom prst="rect">
            <a:avLst/>
          </a:prstGeom>
        </p:spPr>
        <p:txBody>
          <a:bodyPr vert="horz" wrap="square" lIns="0" tIns="12065" rIns="0" bIns="0" rtlCol="0">
            <a:spAutoFit/>
          </a:bodyPr>
          <a:lstStyle/>
          <a:p>
            <a:pPr>
              <a:lnSpc>
                <a:spcPct val="100000"/>
              </a:lnSpc>
              <a:spcBef>
                <a:spcPts val="95"/>
              </a:spcBef>
            </a:pPr>
            <a:r>
              <a:rPr sz="1600" b="1" spc="-5" dirty="0">
                <a:latin typeface="Trebuchet MS"/>
                <a:cs typeface="Trebuchet MS"/>
              </a:rPr>
              <a:t>Probability</a:t>
            </a:r>
            <a:endParaRPr sz="1600" dirty="0">
              <a:latin typeface="Trebuchet MS"/>
              <a:cs typeface="Trebuchet MS"/>
            </a:endParaRPr>
          </a:p>
        </p:txBody>
      </p:sp>
      <p:sp>
        <p:nvSpPr>
          <p:cNvPr id="7" name="Rectangle 6"/>
          <p:cNvSpPr/>
          <p:nvPr/>
        </p:nvSpPr>
        <p:spPr>
          <a:xfrm>
            <a:off x="7508352" y="3032015"/>
            <a:ext cx="3881722" cy="1905458"/>
          </a:xfrm>
          <a:prstGeom prst="rect">
            <a:avLst/>
          </a:prstGeom>
        </p:spPr>
        <p:txBody>
          <a:bodyPr wrap="square">
            <a:spAutoFit/>
          </a:bodyPr>
          <a:lstStyle/>
          <a:p>
            <a:pPr marL="114300" marR="141605" indent="-114300">
              <a:lnSpc>
                <a:spcPts val="1510"/>
              </a:lnSpc>
              <a:spcBef>
                <a:spcPts val="295"/>
              </a:spcBef>
              <a:buChar char="•"/>
              <a:tabLst>
                <a:tab pos="114300" algn="l"/>
              </a:tabLst>
            </a:pPr>
            <a:r>
              <a:rPr lang="en-US" spc="-15" dirty="0">
                <a:latin typeface="Trebuchet MS"/>
                <a:cs typeface="Trebuchet MS"/>
              </a:rPr>
              <a:t>Predict </a:t>
            </a:r>
            <a:r>
              <a:rPr lang="en-US" spc="-5" dirty="0">
                <a:latin typeface="Trebuchet MS"/>
                <a:cs typeface="Trebuchet MS"/>
              </a:rPr>
              <a:t>the likelihood </a:t>
            </a:r>
            <a:r>
              <a:rPr lang="en-US" dirty="0">
                <a:latin typeface="Trebuchet MS"/>
                <a:cs typeface="Trebuchet MS"/>
              </a:rPr>
              <a:t>of a </a:t>
            </a:r>
          </a:p>
          <a:p>
            <a:pPr marR="141605">
              <a:lnSpc>
                <a:spcPts val="1510"/>
              </a:lnSpc>
              <a:spcBef>
                <a:spcPts val="295"/>
              </a:spcBef>
              <a:tabLst>
                <a:tab pos="114300" algn="l"/>
              </a:tabLst>
            </a:pPr>
            <a:r>
              <a:rPr lang="en-US" dirty="0">
                <a:latin typeface="Trebuchet MS"/>
                <a:cs typeface="Trebuchet MS"/>
              </a:rPr>
              <a:t> </a:t>
            </a:r>
            <a:r>
              <a:rPr lang="en-US" spc="-5" dirty="0">
                <a:latin typeface="Trebuchet MS"/>
                <a:cs typeface="Trebuchet MS"/>
              </a:rPr>
              <a:t>future</a:t>
            </a:r>
            <a:r>
              <a:rPr lang="en-US" spc="-20" dirty="0">
                <a:latin typeface="Trebuchet MS"/>
                <a:cs typeface="Trebuchet MS"/>
              </a:rPr>
              <a:t> </a:t>
            </a:r>
            <a:r>
              <a:rPr lang="en-US" spc="-5" dirty="0">
                <a:latin typeface="Trebuchet MS"/>
                <a:cs typeface="Trebuchet MS"/>
              </a:rPr>
              <a:t>event</a:t>
            </a:r>
            <a:endParaRPr lang="en-US" dirty="0">
              <a:latin typeface="Trebuchet MS"/>
              <a:cs typeface="Trebuchet MS"/>
            </a:endParaRPr>
          </a:p>
          <a:p>
            <a:pPr marL="114300" marR="5080" indent="-114300">
              <a:lnSpc>
                <a:spcPts val="1510"/>
              </a:lnSpc>
              <a:spcBef>
                <a:spcPts val="254"/>
              </a:spcBef>
              <a:buChar char="•"/>
              <a:tabLst>
                <a:tab pos="114300" algn="l"/>
              </a:tabLst>
            </a:pPr>
            <a:r>
              <a:rPr lang="en-US" spc="-5" dirty="0">
                <a:latin typeface="Trebuchet MS"/>
                <a:cs typeface="Trebuchet MS"/>
              </a:rPr>
              <a:t>What will happen in </a:t>
            </a:r>
            <a:r>
              <a:rPr lang="en-US" dirty="0">
                <a:latin typeface="Trebuchet MS"/>
                <a:cs typeface="Trebuchet MS"/>
              </a:rPr>
              <a:t>a </a:t>
            </a:r>
            <a:r>
              <a:rPr lang="en-US" spc="-5" dirty="0">
                <a:latin typeface="Trebuchet MS"/>
                <a:cs typeface="Trebuchet MS"/>
              </a:rPr>
              <a:t>given</a:t>
            </a:r>
          </a:p>
          <a:p>
            <a:pPr marR="5080">
              <a:lnSpc>
                <a:spcPts val="1510"/>
              </a:lnSpc>
              <a:spcBef>
                <a:spcPts val="254"/>
              </a:spcBef>
              <a:tabLst>
                <a:tab pos="114300" algn="l"/>
              </a:tabLst>
            </a:pPr>
            <a:r>
              <a:rPr lang="en-US" spc="-5" dirty="0">
                <a:latin typeface="Trebuchet MS"/>
                <a:cs typeface="Trebuchet MS"/>
              </a:rPr>
              <a:t>  ideal</a:t>
            </a:r>
            <a:r>
              <a:rPr lang="en-US" spc="-10" dirty="0">
                <a:latin typeface="Trebuchet MS"/>
                <a:cs typeface="Trebuchet MS"/>
              </a:rPr>
              <a:t> </a:t>
            </a:r>
            <a:r>
              <a:rPr lang="en-US" spc="-5" dirty="0">
                <a:latin typeface="Trebuchet MS"/>
                <a:cs typeface="Trebuchet MS"/>
              </a:rPr>
              <a:t>world?</a:t>
            </a:r>
          </a:p>
          <a:p>
            <a:pPr marL="114300" marR="5080" indent="-114300">
              <a:lnSpc>
                <a:spcPts val="1510"/>
              </a:lnSpc>
              <a:spcBef>
                <a:spcPts val="254"/>
              </a:spcBef>
              <a:buChar char="•"/>
              <a:tabLst>
                <a:tab pos="114300" algn="l"/>
              </a:tabLst>
            </a:pPr>
            <a:r>
              <a:rPr lang="en-US" spc="-5" dirty="0">
                <a:latin typeface="Trebuchet MS"/>
                <a:cs typeface="Trebuchet MS"/>
              </a:rPr>
              <a:t>Probability is a method used in </a:t>
            </a:r>
          </a:p>
          <a:p>
            <a:pPr marR="5080">
              <a:lnSpc>
                <a:spcPts val="1510"/>
              </a:lnSpc>
              <a:spcBef>
                <a:spcPts val="254"/>
              </a:spcBef>
              <a:tabLst>
                <a:tab pos="114300" algn="l"/>
              </a:tabLst>
            </a:pPr>
            <a:r>
              <a:rPr lang="en-US" spc="-5" dirty="0">
                <a:latin typeface="Trebuchet MS"/>
                <a:cs typeface="Trebuchet MS"/>
              </a:rPr>
              <a:t>  Statistics</a:t>
            </a:r>
          </a:p>
          <a:p>
            <a:pPr marR="5080">
              <a:lnSpc>
                <a:spcPts val="1510"/>
              </a:lnSpc>
              <a:spcBef>
                <a:spcPts val="254"/>
              </a:spcBef>
              <a:tabLst>
                <a:tab pos="114300" algn="l"/>
              </a:tabLst>
            </a:pPr>
            <a:endParaRPr lang="en-US" spc="-5" dirty="0">
              <a:latin typeface="Trebuchet MS"/>
              <a:cs typeface="Trebuchet MS"/>
            </a:endParaRPr>
          </a:p>
          <a:p>
            <a:pPr marR="5080">
              <a:lnSpc>
                <a:spcPts val="1510"/>
              </a:lnSpc>
              <a:spcBef>
                <a:spcPts val="254"/>
              </a:spcBef>
              <a:tabLst>
                <a:tab pos="114300" algn="l"/>
              </a:tabLst>
            </a:pPr>
            <a:endParaRPr lang="en-US" spc="-5" dirty="0">
              <a:latin typeface="Trebuchet MS"/>
              <a:cs typeface="Trebuchet MS"/>
            </a:endParaRPr>
          </a:p>
        </p:txBody>
      </p:sp>
      <p:sp>
        <p:nvSpPr>
          <p:cNvPr id="8" name="object 9"/>
          <p:cNvSpPr/>
          <p:nvPr/>
        </p:nvSpPr>
        <p:spPr>
          <a:xfrm>
            <a:off x="6159228" y="4475103"/>
            <a:ext cx="5230846" cy="999918"/>
          </a:xfrm>
          <a:custGeom>
            <a:avLst/>
            <a:gdLst/>
            <a:ahLst/>
            <a:cxnLst/>
            <a:rect l="l" t="t" r="r" b="b"/>
            <a:pathLst>
              <a:path w="4784090" h="1010920">
                <a:moveTo>
                  <a:pt x="0" y="1010412"/>
                </a:moveTo>
                <a:lnTo>
                  <a:pt x="4783836" y="1010412"/>
                </a:lnTo>
                <a:lnTo>
                  <a:pt x="4783836" y="0"/>
                </a:lnTo>
                <a:lnTo>
                  <a:pt x="0" y="0"/>
                </a:lnTo>
                <a:lnTo>
                  <a:pt x="0" y="1010412"/>
                </a:lnTo>
                <a:close/>
              </a:path>
            </a:pathLst>
          </a:custGeom>
          <a:ln w="6096">
            <a:solidFill>
              <a:srgbClr val="00AFEF"/>
            </a:solidFill>
          </a:ln>
        </p:spPr>
        <p:txBody>
          <a:bodyPr wrap="square" lIns="0" tIns="0" rIns="0" bIns="0" rtlCol="0"/>
          <a:lstStyle/>
          <a:p>
            <a:endParaRPr/>
          </a:p>
        </p:txBody>
      </p:sp>
      <p:sp>
        <p:nvSpPr>
          <p:cNvPr id="9" name="Rectangle 8"/>
          <p:cNvSpPr/>
          <p:nvPr/>
        </p:nvSpPr>
        <p:spPr>
          <a:xfrm>
            <a:off x="6236006" y="4743817"/>
            <a:ext cx="1149674" cy="369332"/>
          </a:xfrm>
          <a:prstGeom prst="rect">
            <a:avLst/>
          </a:prstGeom>
        </p:spPr>
        <p:txBody>
          <a:bodyPr wrap="none">
            <a:spAutoFit/>
          </a:bodyPr>
          <a:lstStyle/>
          <a:p>
            <a:pPr>
              <a:lnSpc>
                <a:spcPct val="100000"/>
              </a:lnSpc>
              <a:spcBef>
                <a:spcPts val="95"/>
              </a:spcBef>
            </a:pPr>
            <a:r>
              <a:rPr lang="en-US" b="1" spc="-5" dirty="0">
                <a:latin typeface="Trebuchet MS"/>
                <a:cs typeface="Trebuchet MS"/>
              </a:rPr>
              <a:t>Statistics</a:t>
            </a:r>
            <a:endParaRPr lang="en-US" dirty="0">
              <a:latin typeface="Trebuchet MS"/>
              <a:cs typeface="Trebuchet MS"/>
            </a:endParaRPr>
          </a:p>
        </p:txBody>
      </p:sp>
      <p:sp>
        <p:nvSpPr>
          <p:cNvPr id="10" name="Rectangle 9"/>
          <p:cNvSpPr/>
          <p:nvPr/>
        </p:nvSpPr>
        <p:spPr>
          <a:xfrm>
            <a:off x="7648046" y="4598938"/>
            <a:ext cx="6096000" cy="659155"/>
          </a:xfrm>
          <a:prstGeom prst="rect">
            <a:avLst/>
          </a:prstGeom>
        </p:spPr>
        <p:txBody>
          <a:bodyPr>
            <a:spAutoFit/>
          </a:bodyPr>
          <a:lstStyle/>
          <a:p>
            <a:pPr marL="114300" indent="-114300">
              <a:lnSpc>
                <a:spcPct val="100000"/>
              </a:lnSpc>
              <a:spcBef>
                <a:spcPts val="100"/>
              </a:spcBef>
              <a:buChar char="•"/>
              <a:tabLst>
                <a:tab pos="114300" algn="l"/>
              </a:tabLst>
            </a:pPr>
            <a:r>
              <a:rPr lang="en-US" dirty="0">
                <a:latin typeface="Trebuchet MS"/>
                <a:cs typeface="Trebuchet MS"/>
              </a:rPr>
              <a:t>Analyze </a:t>
            </a:r>
            <a:r>
              <a:rPr lang="en-US" spc="-5" dirty="0">
                <a:latin typeface="Trebuchet MS"/>
                <a:cs typeface="Trebuchet MS"/>
              </a:rPr>
              <a:t>the past</a:t>
            </a:r>
            <a:r>
              <a:rPr lang="en-US" spc="-105" dirty="0">
                <a:latin typeface="Trebuchet MS"/>
                <a:cs typeface="Trebuchet MS"/>
              </a:rPr>
              <a:t> </a:t>
            </a:r>
            <a:r>
              <a:rPr lang="en-US" spc="-5" dirty="0">
                <a:latin typeface="Trebuchet MS"/>
                <a:cs typeface="Trebuchet MS"/>
              </a:rPr>
              <a:t>events</a:t>
            </a:r>
            <a:endParaRPr lang="en-US" dirty="0">
              <a:latin typeface="Trebuchet MS"/>
              <a:cs typeface="Trebuchet MS"/>
            </a:endParaRPr>
          </a:p>
          <a:p>
            <a:pPr marL="114300" indent="-114300">
              <a:lnSpc>
                <a:spcPct val="100000"/>
              </a:lnSpc>
              <a:spcBef>
                <a:spcPts val="90"/>
              </a:spcBef>
              <a:buChar char="•"/>
              <a:tabLst>
                <a:tab pos="114300" algn="l"/>
              </a:tabLst>
            </a:pPr>
            <a:r>
              <a:rPr lang="en-US" dirty="0">
                <a:latin typeface="Trebuchet MS"/>
                <a:cs typeface="Trebuchet MS"/>
              </a:rPr>
              <a:t>How </a:t>
            </a:r>
            <a:r>
              <a:rPr lang="en-US" spc="-5" dirty="0">
                <a:latin typeface="Trebuchet MS"/>
                <a:cs typeface="Trebuchet MS"/>
              </a:rPr>
              <a:t>ideal is the</a:t>
            </a:r>
            <a:r>
              <a:rPr lang="en-US" spc="-85" dirty="0">
                <a:latin typeface="Trebuchet MS"/>
                <a:cs typeface="Trebuchet MS"/>
              </a:rPr>
              <a:t> </a:t>
            </a:r>
            <a:r>
              <a:rPr lang="en-US" spc="-5" dirty="0">
                <a:latin typeface="Trebuchet MS"/>
                <a:cs typeface="Trebuchet MS"/>
              </a:rPr>
              <a:t>world?</a:t>
            </a:r>
            <a:endParaRPr lang="en-US" dirty="0">
              <a:latin typeface="Trebuchet MS"/>
              <a:cs typeface="Trebuchet MS"/>
            </a:endParaRPr>
          </a:p>
        </p:txBody>
      </p:sp>
      <p:sp>
        <p:nvSpPr>
          <p:cNvPr id="11" name="object 4"/>
          <p:cNvSpPr/>
          <p:nvPr/>
        </p:nvSpPr>
        <p:spPr>
          <a:xfrm>
            <a:off x="5095477" y="2887039"/>
            <a:ext cx="1063751" cy="2625096"/>
          </a:xfrm>
          <a:prstGeom prst="rect">
            <a:avLst/>
          </a:prstGeom>
          <a:blipFill>
            <a:blip r:embed="rId3" cstate="print"/>
            <a:stretch>
              <a:fillRect/>
            </a:stretch>
          </a:blipFill>
        </p:spPr>
        <p:txBody>
          <a:bodyPr wrap="square" lIns="0" tIns="0" rIns="0" bIns="0" rtlCol="0"/>
          <a:lstStyle/>
          <a:p>
            <a:endParaRPr/>
          </a:p>
        </p:txBody>
      </p:sp>
      <p:sp>
        <p:nvSpPr>
          <p:cNvPr id="13" name="object 7"/>
          <p:cNvSpPr/>
          <p:nvPr/>
        </p:nvSpPr>
        <p:spPr>
          <a:xfrm>
            <a:off x="5387927" y="4522272"/>
            <a:ext cx="771302" cy="973297"/>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25240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Margin of ERROR</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90</a:t>
            </a:fld>
            <a:endParaRPr lang="en-IN">
              <a:solidFill>
                <a:prstClr val="white"/>
              </a:solidFill>
            </a:endParaRPr>
          </a:p>
        </p:txBody>
      </p:sp>
      <p:pic>
        <p:nvPicPr>
          <p:cNvPr id="4" name="Picture 3">
            <a:extLst>
              <a:ext uri="{FF2B5EF4-FFF2-40B4-BE49-F238E27FC236}">
                <a16:creationId xmlns:a16="http://schemas.microsoft.com/office/drawing/2014/main" id="{9576065F-14C2-447A-967C-908BBC911FE2}"/>
              </a:ext>
            </a:extLst>
          </p:cNvPr>
          <p:cNvPicPr>
            <a:picLocks noChangeAspect="1"/>
          </p:cNvPicPr>
          <p:nvPr/>
        </p:nvPicPr>
        <p:blipFill>
          <a:blip r:embed="rId2"/>
          <a:stretch>
            <a:fillRect/>
          </a:stretch>
        </p:blipFill>
        <p:spPr>
          <a:xfrm>
            <a:off x="1944430" y="3222291"/>
            <a:ext cx="8133806" cy="3389088"/>
          </a:xfrm>
          <a:prstGeom prst="rect">
            <a:avLst/>
          </a:prstGeom>
        </p:spPr>
      </p:pic>
      <p:sp>
        <p:nvSpPr>
          <p:cNvPr id="6" name="Rectangle 5">
            <a:extLst>
              <a:ext uri="{FF2B5EF4-FFF2-40B4-BE49-F238E27FC236}">
                <a16:creationId xmlns:a16="http://schemas.microsoft.com/office/drawing/2014/main" id="{0C9719CB-DDE2-4D9D-9A6D-BB8DCA478251}"/>
              </a:ext>
            </a:extLst>
          </p:cNvPr>
          <p:cNvSpPr/>
          <p:nvPr/>
        </p:nvSpPr>
        <p:spPr>
          <a:xfrm>
            <a:off x="609600" y="746837"/>
            <a:ext cx="11048556" cy="1200329"/>
          </a:xfrm>
          <a:prstGeom prst="rect">
            <a:avLst/>
          </a:prstGeom>
        </p:spPr>
        <p:txBody>
          <a:bodyPr wrap="square">
            <a:spAutoFit/>
          </a:bodyPr>
          <a:lstStyle/>
          <a:p>
            <a:r>
              <a:rPr lang="en-US" dirty="0"/>
              <a:t>The margin of error can be calculated in two ways, depending on whether you have parameters from a population or statistics from a sample: </a:t>
            </a:r>
          </a:p>
          <a:p>
            <a:r>
              <a:rPr lang="en-US" dirty="0"/>
              <a:t>Margin of error = Critical value x Standard deviation for the population. </a:t>
            </a:r>
          </a:p>
          <a:p>
            <a:r>
              <a:rPr lang="en-US" dirty="0"/>
              <a:t>Margin of error = Critical value x Standard error of the sample.</a:t>
            </a:r>
          </a:p>
        </p:txBody>
      </p:sp>
    </p:spTree>
    <p:extLst>
      <p:ext uri="{BB962C8B-B14F-4D97-AF65-F5344CB8AC3E}">
        <p14:creationId xmlns:p14="http://schemas.microsoft.com/office/powerpoint/2010/main" val="7563074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MARGIN OF ERROR</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91</a:t>
            </a:fld>
            <a:endParaRPr lang="en-IN">
              <a:solidFill>
                <a:prstClr val="white"/>
              </a:solidFill>
            </a:endParaRPr>
          </a:p>
        </p:txBody>
      </p:sp>
      <p:pic>
        <p:nvPicPr>
          <p:cNvPr id="7" name="Picture 6">
            <a:extLst>
              <a:ext uri="{FF2B5EF4-FFF2-40B4-BE49-F238E27FC236}">
                <a16:creationId xmlns:a16="http://schemas.microsoft.com/office/drawing/2014/main" id="{FFB048AC-A7E2-4860-A0CC-70460D17494A}"/>
              </a:ext>
            </a:extLst>
          </p:cNvPr>
          <p:cNvPicPr>
            <a:picLocks noChangeAspect="1"/>
          </p:cNvPicPr>
          <p:nvPr/>
        </p:nvPicPr>
        <p:blipFill>
          <a:blip r:embed="rId3"/>
          <a:stretch>
            <a:fillRect/>
          </a:stretch>
        </p:blipFill>
        <p:spPr>
          <a:xfrm>
            <a:off x="3719942" y="1670168"/>
            <a:ext cx="4742592" cy="4481748"/>
          </a:xfrm>
          <a:prstGeom prst="rect">
            <a:avLst/>
          </a:prstGeom>
        </p:spPr>
      </p:pic>
      <p:sp>
        <p:nvSpPr>
          <p:cNvPr id="5" name="Rectangle 4">
            <a:extLst>
              <a:ext uri="{FF2B5EF4-FFF2-40B4-BE49-F238E27FC236}">
                <a16:creationId xmlns:a16="http://schemas.microsoft.com/office/drawing/2014/main" id="{B68A7EF7-6ED9-4596-B879-2FA91DC12185}"/>
              </a:ext>
            </a:extLst>
          </p:cNvPr>
          <p:cNvSpPr/>
          <p:nvPr/>
        </p:nvSpPr>
        <p:spPr>
          <a:xfrm>
            <a:off x="609600" y="746837"/>
            <a:ext cx="11048556" cy="923330"/>
          </a:xfrm>
          <a:prstGeom prst="rect">
            <a:avLst/>
          </a:prstGeom>
        </p:spPr>
        <p:txBody>
          <a:bodyPr wrap="square">
            <a:spAutoFit/>
          </a:bodyPr>
          <a:lstStyle/>
          <a:p>
            <a:r>
              <a:rPr lang="en-US" dirty="0"/>
              <a:t>A </a:t>
            </a:r>
            <a:r>
              <a:rPr lang="en-US" b="1" dirty="0"/>
              <a:t>margin of error</a:t>
            </a:r>
            <a:r>
              <a:rPr lang="en-US" dirty="0"/>
              <a:t> tells you how many percentage points your results will differ from the real population value. For example, a 95% </a:t>
            </a:r>
            <a:r>
              <a:rPr lang="en-US" b="1" dirty="0"/>
              <a:t>confidence interval</a:t>
            </a:r>
            <a:r>
              <a:rPr lang="en-US" dirty="0"/>
              <a:t> with a 4 percent </a:t>
            </a:r>
            <a:r>
              <a:rPr lang="en-US" b="1" dirty="0"/>
              <a:t>margin of error</a:t>
            </a:r>
            <a:r>
              <a:rPr lang="en-US" dirty="0"/>
              <a:t> means that your statistic will be within 4 percentage points of the real population value 95% of the time.</a:t>
            </a:r>
          </a:p>
        </p:txBody>
      </p:sp>
    </p:spTree>
    <p:extLst>
      <p:ext uri="{BB962C8B-B14F-4D97-AF65-F5344CB8AC3E}">
        <p14:creationId xmlns:p14="http://schemas.microsoft.com/office/powerpoint/2010/main" val="17593190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CONFIDENCE LEVEL</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92</a:t>
            </a:fld>
            <a:endParaRPr lang="en-IN">
              <a:solidFill>
                <a:prstClr val="white"/>
              </a:solidFill>
            </a:endParaRPr>
          </a:p>
        </p:txBody>
      </p:sp>
      <p:sp>
        <p:nvSpPr>
          <p:cNvPr id="5" name="Rectangle 4">
            <a:extLst>
              <a:ext uri="{FF2B5EF4-FFF2-40B4-BE49-F238E27FC236}">
                <a16:creationId xmlns:a16="http://schemas.microsoft.com/office/drawing/2014/main" id="{1681291B-82B6-451F-A3DA-CA8C32EDFA9A}"/>
              </a:ext>
            </a:extLst>
          </p:cNvPr>
          <p:cNvSpPr/>
          <p:nvPr/>
        </p:nvSpPr>
        <p:spPr>
          <a:xfrm>
            <a:off x="609600" y="746837"/>
            <a:ext cx="11048556" cy="1200329"/>
          </a:xfrm>
          <a:prstGeom prst="rect">
            <a:avLst/>
          </a:prstGeom>
        </p:spPr>
        <p:txBody>
          <a:bodyPr wrap="square">
            <a:spAutoFit/>
          </a:bodyPr>
          <a:lstStyle/>
          <a:p>
            <a:r>
              <a:rPr lang="en-US" dirty="0"/>
              <a:t>A </a:t>
            </a:r>
            <a:r>
              <a:rPr lang="en-US" b="1" dirty="0"/>
              <a:t>margin of error</a:t>
            </a:r>
            <a:r>
              <a:rPr lang="en-US" dirty="0"/>
              <a:t> tells you how many percentage points your results will differ from the real population value. </a:t>
            </a:r>
          </a:p>
          <a:p>
            <a:endParaRPr lang="en-US" dirty="0"/>
          </a:p>
          <a:p>
            <a:r>
              <a:rPr lang="en-US" dirty="0"/>
              <a:t>For example, a 95% </a:t>
            </a:r>
            <a:r>
              <a:rPr lang="en-US" b="1" dirty="0"/>
              <a:t>confidence interval</a:t>
            </a:r>
            <a:r>
              <a:rPr lang="en-US" dirty="0"/>
              <a:t> with a 4 percent </a:t>
            </a:r>
            <a:r>
              <a:rPr lang="en-US" b="1" dirty="0"/>
              <a:t>margin of error</a:t>
            </a:r>
            <a:r>
              <a:rPr lang="en-US" dirty="0"/>
              <a:t> means that your statistic will be within 4 percentage points of the real population value 95% of the time.</a:t>
            </a:r>
          </a:p>
        </p:txBody>
      </p:sp>
    </p:spTree>
    <p:extLst>
      <p:ext uri="{BB962C8B-B14F-4D97-AF65-F5344CB8AC3E}">
        <p14:creationId xmlns:p14="http://schemas.microsoft.com/office/powerpoint/2010/main" val="3935269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INTERVAL ESTIMATE </a:t>
            </a:r>
            <a:r>
              <a:rPr lang="en-IN" dirty="0" err="1"/>
              <a:t>oR</a:t>
            </a:r>
            <a:r>
              <a:rPr lang="en-IN" dirty="0"/>
              <a:t> CONFIDENCE INTERVAL </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93</a:t>
            </a:fld>
            <a:endParaRPr lang="en-IN">
              <a:solidFill>
                <a:prstClr val="white"/>
              </a:solidFill>
            </a:endParaRPr>
          </a:p>
        </p:txBody>
      </p:sp>
      <p:pic>
        <p:nvPicPr>
          <p:cNvPr id="4" name="Picture 3">
            <a:extLst>
              <a:ext uri="{FF2B5EF4-FFF2-40B4-BE49-F238E27FC236}">
                <a16:creationId xmlns:a16="http://schemas.microsoft.com/office/drawing/2014/main" id="{B84876AE-42E5-4B19-A22B-D356C5AC9328}"/>
              </a:ext>
            </a:extLst>
          </p:cNvPr>
          <p:cNvPicPr>
            <a:picLocks noChangeAspect="1"/>
          </p:cNvPicPr>
          <p:nvPr/>
        </p:nvPicPr>
        <p:blipFill>
          <a:blip r:embed="rId2"/>
          <a:stretch>
            <a:fillRect/>
          </a:stretch>
        </p:blipFill>
        <p:spPr>
          <a:xfrm>
            <a:off x="2762250" y="719137"/>
            <a:ext cx="6667500" cy="5419725"/>
          </a:xfrm>
          <a:prstGeom prst="rect">
            <a:avLst/>
          </a:prstGeom>
        </p:spPr>
      </p:pic>
    </p:spTree>
    <p:extLst>
      <p:ext uri="{BB962C8B-B14F-4D97-AF65-F5344CB8AC3E}">
        <p14:creationId xmlns:p14="http://schemas.microsoft.com/office/powerpoint/2010/main" val="1950945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ACC6-E9F3-437E-B3B2-FDA6E2BED1A1}"/>
              </a:ext>
            </a:extLst>
          </p:cNvPr>
          <p:cNvSpPr>
            <a:spLocks noGrp="1"/>
          </p:cNvSpPr>
          <p:nvPr>
            <p:ph type="title"/>
          </p:nvPr>
        </p:nvSpPr>
        <p:spPr>
          <a:xfrm>
            <a:off x="515938" y="246621"/>
            <a:ext cx="11150600" cy="693307"/>
          </a:xfrm>
        </p:spPr>
        <p:txBody>
          <a:bodyPr/>
          <a:lstStyle/>
          <a:p>
            <a:r>
              <a:rPr lang="en-US" dirty="0">
                <a:solidFill>
                  <a:srgbClr val="FF0000"/>
                </a:solidFill>
              </a:rPr>
              <a:t>CONFIDENCE INTERVAL</a:t>
            </a:r>
            <a:endParaRPr lang="en-IN" dirty="0"/>
          </a:p>
        </p:txBody>
      </p:sp>
      <p:sp>
        <p:nvSpPr>
          <p:cNvPr id="3" name="Slide Number Placeholder 2">
            <a:extLst>
              <a:ext uri="{FF2B5EF4-FFF2-40B4-BE49-F238E27FC236}">
                <a16:creationId xmlns:a16="http://schemas.microsoft.com/office/drawing/2014/main" id="{DAE61D3C-6A3D-4831-ABC0-A055A67B29FF}"/>
              </a:ext>
            </a:extLst>
          </p:cNvPr>
          <p:cNvSpPr>
            <a:spLocks noGrp="1"/>
          </p:cNvSpPr>
          <p:nvPr>
            <p:ph type="sldNum" sz="quarter" idx="12"/>
          </p:nvPr>
        </p:nvSpPr>
        <p:spPr/>
        <p:txBody>
          <a:bodyPr/>
          <a:lstStyle/>
          <a:p>
            <a:fld id="{B6F15528-21DE-4FAA-801E-634DDDAF4B2B}" type="slidenum">
              <a:rPr lang="en-IN" smtClean="0">
                <a:solidFill>
                  <a:prstClr val="white"/>
                </a:solidFill>
              </a:rPr>
              <a:pPr/>
              <a:t>94</a:t>
            </a:fld>
            <a:endParaRPr lang="en-IN">
              <a:solidFill>
                <a:prstClr val="white"/>
              </a:solidFill>
            </a:endParaRPr>
          </a:p>
        </p:txBody>
      </p:sp>
      <p:pic>
        <p:nvPicPr>
          <p:cNvPr id="4" name="Picture 3">
            <a:extLst>
              <a:ext uri="{FF2B5EF4-FFF2-40B4-BE49-F238E27FC236}">
                <a16:creationId xmlns:a16="http://schemas.microsoft.com/office/drawing/2014/main" id="{5EFD59B3-19E7-48AE-983F-9EC9D2BB3D37}"/>
              </a:ext>
            </a:extLst>
          </p:cNvPr>
          <p:cNvPicPr>
            <a:picLocks noChangeAspect="1"/>
          </p:cNvPicPr>
          <p:nvPr/>
        </p:nvPicPr>
        <p:blipFill rotWithShape="1">
          <a:blip r:embed="rId2"/>
          <a:srcRect l="7295" t="9807" r="10387" b="11095"/>
          <a:stretch/>
        </p:blipFill>
        <p:spPr>
          <a:xfrm>
            <a:off x="6957522" y="2306108"/>
            <a:ext cx="3606800" cy="2599267"/>
          </a:xfrm>
          <a:prstGeom prst="rect">
            <a:avLst/>
          </a:prstGeom>
        </p:spPr>
      </p:pic>
      <p:pic>
        <p:nvPicPr>
          <p:cNvPr id="1026" name="Picture 2" descr="The confidence interval in method validation">
            <a:extLst>
              <a:ext uri="{FF2B5EF4-FFF2-40B4-BE49-F238E27FC236}">
                <a16:creationId xmlns:a16="http://schemas.microsoft.com/office/drawing/2014/main" id="{3F37CBFF-A259-4596-8C36-4784E7184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894933"/>
            <a:ext cx="3810000" cy="2676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894D48-DA58-453B-B2C1-63DC0FE3057C}"/>
              </a:ext>
            </a:extLst>
          </p:cNvPr>
          <p:cNvSpPr txBox="1"/>
          <p:nvPr/>
        </p:nvSpPr>
        <p:spPr>
          <a:xfrm>
            <a:off x="1764519" y="1363291"/>
            <a:ext cx="3877985" cy="369332"/>
          </a:xfrm>
          <a:prstGeom prst="rect">
            <a:avLst/>
          </a:prstGeom>
          <a:noFill/>
        </p:spPr>
        <p:txBody>
          <a:bodyPr wrap="square" rtlCol="0">
            <a:spAutoFit/>
          </a:bodyPr>
          <a:lstStyle/>
          <a:p>
            <a:r>
              <a:rPr lang="en-IN" dirty="0"/>
              <a:t>SEM: Standard Error of Measurement	</a:t>
            </a:r>
          </a:p>
        </p:txBody>
      </p:sp>
      <p:sp>
        <p:nvSpPr>
          <p:cNvPr id="8" name="Double Brace 7">
            <a:extLst>
              <a:ext uri="{FF2B5EF4-FFF2-40B4-BE49-F238E27FC236}">
                <a16:creationId xmlns:a16="http://schemas.microsoft.com/office/drawing/2014/main" id="{14B58C62-AFFD-4577-9DCD-8AAE856F2BFF}"/>
              </a:ext>
            </a:extLst>
          </p:cNvPr>
          <p:cNvSpPr/>
          <p:nvPr/>
        </p:nvSpPr>
        <p:spPr>
          <a:xfrm rot="5400000">
            <a:off x="6778199" y="1732069"/>
            <a:ext cx="3965446" cy="396655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TextBox 8">
            <a:extLst>
              <a:ext uri="{FF2B5EF4-FFF2-40B4-BE49-F238E27FC236}">
                <a16:creationId xmlns:a16="http://schemas.microsoft.com/office/drawing/2014/main" id="{19E9A48C-EC14-4446-A4F1-2B2F1475E9C3}"/>
              </a:ext>
            </a:extLst>
          </p:cNvPr>
          <p:cNvSpPr txBox="1"/>
          <p:nvPr/>
        </p:nvSpPr>
        <p:spPr>
          <a:xfrm>
            <a:off x="8034867" y="1261215"/>
            <a:ext cx="1622111" cy="369332"/>
          </a:xfrm>
          <a:prstGeom prst="rect">
            <a:avLst/>
          </a:prstGeom>
          <a:noFill/>
        </p:spPr>
        <p:txBody>
          <a:bodyPr wrap="none" rtlCol="0">
            <a:spAutoFit/>
          </a:bodyPr>
          <a:lstStyle/>
          <a:p>
            <a:r>
              <a:rPr lang="en-IN" dirty="0"/>
              <a:t>Margin of Error</a:t>
            </a:r>
          </a:p>
        </p:txBody>
      </p:sp>
      <p:sp>
        <p:nvSpPr>
          <p:cNvPr id="11" name="TextBox 10">
            <a:extLst>
              <a:ext uri="{FF2B5EF4-FFF2-40B4-BE49-F238E27FC236}">
                <a16:creationId xmlns:a16="http://schemas.microsoft.com/office/drawing/2014/main" id="{B8D171F9-9D96-44DB-8CF3-8B73549BDA17}"/>
              </a:ext>
            </a:extLst>
          </p:cNvPr>
          <p:cNvSpPr txBox="1"/>
          <p:nvPr/>
        </p:nvSpPr>
        <p:spPr>
          <a:xfrm>
            <a:off x="35582" y="3421075"/>
            <a:ext cx="1675972" cy="369332"/>
          </a:xfrm>
          <a:prstGeom prst="rect">
            <a:avLst/>
          </a:prstGeom>
          <a:noFill/>
        </p:spPr>
        <p:txBody>
          <a:bodyPr wrap="none" rtlCol="0">
            <a:spAutoFit/>
          </a:bodyPr>
          <a:lstStyle/>
          <a:p>
            <a:r>
              <a:rPr lang="en-IN" dirty="0"/>
              <a:t>(Point Estimate)</a:t>
            </a:r>
          </a:p>
        </p:txBody>
      </p:sp>
    </p:spTree>
    <p:extLst>
      <p:ext uri="{BB962C8B-B14F-4D97-AF65-F5344CB8AC3E}">
        <p14:creationId xmlns:p14="http://schemas.microsoft.com/office/powerpoint/2010/main" val="17120398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CONFIDENCE Level and Z SCORE</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95</a:t>
            </a:fld>
            <a:endParaRPr lang="en-IN">
              <a:solidFill>
                <a:prstClr val="white"/>
              </a:solidFill>
            </a:endParaRPr>
          </a:p>
        </p:txBody>
      </p:sp>
      <p:pic>
        <p:nvPicPr>
          <p:cNvPr id="4" name="Picture 3">
            <a:extLst>
              <a:ext uri="{FF2B5EF4-FFF2-40B4-BE49-F238E27FC236}">
                <a16:creationId xmlns:a16="http://schemas.microsoft.com/office/drawing/2014/main" id="{F9621249-5E4B-405F-9FF7-4BA66C5C9938}"/>
              </a:ext>
            </a:extLst>
          </p:cNvPr>
          <p:cNvPicPr>
            <a:picLocks noChangeAspect="1"/>
          </p:cNvPicPr>
          <p:nvPr/>
        </p:nvPicPr>
        <p:blipFill>
          <a:blip r:embed="rId3"/>
          <a:stretch>
            <a:fillRect/>
          </a:stretch>
        </p:blipFill>
        <p:spPr>
          <a:xfrm>
            <a:off x="2614612" y="1090612"/>
            <a:ext cx="6962775" cy="4676775"/>
          </a:xfrm>
          <a:prstGeom prst="rect">
            <a:avLst/>
          </a:prstGeom>
        </p:spPr>
      </p:pic>
      <p:sp>
        <p:nvSpPr>
          <p:cNvPr id="5" name="TextBox 4">
            <a:extLst>
              <a:ext uri="{FF2B5EF4-FFF2-40B4-BE49-F238E27FC236}">
                <a16:creationId xmlns:a16="http://schemas.microsoft.com/office/drawing/2014/main" id="{3767EC5A-7C7B-42A1-82FF-F76ADF05C2DC}"/>
              </a:ext>
            </a:extLst>
          </p:cNvPr>
          <p:cNvSpPr txBox="1"/>
          <p:nvPr/>
        </p:nvSpPr>
        <p:spPr>
          <a:xfrm>
            <a:off x="3014134" y="2772825"/>
            <a:ext cx="1402628" cy="369332"/>
          </a:xfrm>
          <a:prstGeom prst="rect">
            <a:avLst/>
          </a:prstGeom>
          <a:noFill/>
        </p:spPr>
        <p:txBody>
          <a:bodyPr wrap="none" rtlCol="0">
            <a:spAutoFit/>
          </a:bodyPr>
          <a:lstStyle/>
          <a:p>
            <a:r>
              <a:rPr lang="en-IN" dirty="0"/>
              <a:t>Critical Value</a:t>
            </a:r>
          </a:p>
        </p:txBody>
      </p:sp>
      <p:sp>
        <p:nvSpPr>
          <p:cNvPr id="6" name="TextBox 5">
            <a:extLst>
              <a:ext uri="{FF2B5EF4-FFF2-40B4-BE49-F238E27FC236}">
                <a16:creationId xmlns:a16="http://schemas.microsoft.com/office/drawing/2014/main" id="{FF7405FA-A0DF-415F-A0FF-489CD35210C0}"/>
              </a:ext>
            </a:extLst>
          </p:cNvPr>
          <p:cNvSpPr txBox="1"/>
          <p:nvPr/>
        </p:nvSpPr>
        <p:spPr>
          <a:xfrm>
            <a:off x="7479796" y="2772825"/>
            <a:ext cx="1402628" cy="369332"/>
          </a:xfrm>
          <a:prstGeom prst="rect">
            <a:avLst/>
          </a:prstGeom>
          <a:noFill/>
        </p:spPr>
        <p:txBody>
          <a:bodyPr wrap="none" rtlCol="0">
            <a:spAutoFit/>
          </a:bodyPr>
          <a:lstStyle/>
          <a:p>
            <a:r>
              <a:rPr lang="en-IN" dirty="0"/>
              <a:t>Critical Value</a:t>
            </a:r>
          </a:p>
        </p:txBody>
      </p:sp>
      <p:cxnSp>
        <p:nvCxnSpPr>
          <p:cNvPr id="16" name="Connector: Elbow 15">
            <a:extLst>
              <a:ext uri="{FF2B5EF4-FFF2-40B4-BE49-F238E27FC236}">
                <a16:creationId xmlns:a16="http://schemas.microsoft.com/office/drawing/2014/main" id="{90BD701C-5C40-4105-9C26-A6F3B941D0CF}"/>
              </a:ext>
            </a:extLst>
          </p:cNvPr>
          <p:cNvCxnSpPr>
            <a:cxnSpLocks/>
          </p:cNvCxnSpPr>
          <p:nvPr/>
        </p:nvCxnSpPr>
        <p:spPr>
          <a:xfrm rot="16200000" flipH="1">
            <a:off x="3887410" y="3521947"/>
            <a:ext cx="921843" cy="16226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3DA7B03-4089-45E5-9E71-0CA329EAA4EE}"/>
              </a:ext>
            </a:extLst>
          </p:cNvPr>
          <p:cNvCxnSpPr>
            <a:cxnSpLocks/>
          </p:cNvCxnSpPr>
          <p:nvPr/>
        </p:nvCxnSpPr>
        <p:spPr>
          <a:xfrm rot="5400000">
            <a:off x="7295148" y="3468211"/>
            <a:ext cx="977963" cy="2136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872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D1D9-0461-4323-B3A9-B71BA527461D}"/>
              </a:ext>
            </a:extLst>
          </p:cNvPr>
          <p:cNvSpPr>
            <a:spLocks noGrp="1"/>
          </p:cNvSpPr>
          <p:nvPr>
            <p:ph type="title"/>
          </p:nvPr>
        </p:nvSpPr>
        <p:spPr>
          <a:xfrm>
            <a:off x="515938" y="246621"/>
            <a:ext cx="11150600" cy="391554"/>
          </a:xfrm>
        </p:spPr>
        <p:txBody>
          <a:bodyPr/>
          <a:lstStyle/>
          <a:p>
            <a:r>
              <a:rPr lang="en-IN" dirty="0"/>
              <a:t>Type I and Type II errors</a:t>
            </a:r>
          </a:p>
        </p:txBody>
      </p:sp>
      <p:sp>
        <p:nvSpPr>
          <p:cNvPr id="3" name="Slide Number Placeholder 2">
            <a:extLst>
              <a:ext uri="{FF2B5EF4-FFF2-40B4-BE49-F238E27FC236}">
                <a16:creationId xmlns:a16="http://schemas.microsoft.com/office/drawing/2014/main" id="{33575366-B3CE-4299-944D-BFFEAD87EBFD}"/>
              </a:ext>
            </a:extLst>
          </p:cNvPr>
          <p:cNvSpPr>
            <a:spLocks noGrp="1"/>
          </p:cNvSpPr>
          <p:nvPr>
            <p:ph type="sldNum" sz="quarter" idx="12"/>
          </p:nvPr>
        </p:nvSpPr>
        <p:spPr/>
        <p:txBody>
          <a:bodyPr/>
          <a:lstStyle/>
          <a:p>
            <a:fld id="{B6F15528-21DE-4FAA-801E-634DDDAF4B2B}" type="slidenum">
              <a:rPr lang="en-IN" smtClean="0">
                <a:solidFill>
                  <a:prstClr val="white"/>
                </a:solidFill>
              </a:rPr>
              <a:pPr/>
              <a:t>96</a:t>
            </a:fld>
            <a:endParaRPr lang="en-IN">
              <a:solidFill>
                <a:prstClr val="white"/>
              </a:solidFill>
            </a:endParaRPr>
          </a:p>
        </p:txBody>
      </p:sp>
      <p:pic>
        <p:nvPicPr>
          <p:cNvPr id="5122" name="Picture 2">
            <a:extLst>
              <a:ext uri="{FF2B5EF4-FFF2-40B4-BE49-F238E27FC236}">
                <a16:creationId xmlns:a16="http://schemas.microsoft.com/office/drawing/2014/main" id="{1A5E8D0D-25E3-4518-A41B-89A921C0E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199" y="567267"/>
            <a:ext cx="7751602" cy="5723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4624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481A-4FA7-4B83-AA28-A32DAD3FC621}"/>
              </a:ext>
            </a:extLst>
          </p:cNvPr>
          <p:cNvSpPr>
            <a:spLocks noGrp="1"/>
          </p:cNvSpPr>
          <p:nvPr>
            <p:ph type="title"/>
          </p:nvPr>
        </p:nvSpPr>
        <p:spPr/>
        <p:txBody>
          <a:bodyPr/>
          <a:lstStyle/>
          <a:p>
            <a:r>
              <a:rPr lang="en-IN" dirty="0"/>
              <a:t>Type I and Type II errors-Multi label</a:t>
            </a:r>
          </a:p>
        </p:txBody>
      </p:sp>
      <p:sp>
        <p:nvSpPr>
          <p:cNvPr id="3" name="Slide Number Placeholder 2">
            <a:extLst>
              <a:ext uri="{FF2B5EF4-FFF2-40B4-BE49-F238E27FC236}">
                <a16:creationId xmlns:a16="http://schemas.microsoft.com/office/drawing/2014/main" id="{DE9CC228-D7C1-46E6-BC9A-65EC9265C9B9}"/>
              </a:ext>
            </a:extLst>
          </p:cNvPr>
          <p:cNvSpPr>
            <a:spLocks noGrp="1"/>
          </p:cNvSpPr>
          <p:nvPr>
            <p:ph type="sldNum" sz="quarter" idx="12"/>
          </p:nvPr>
        </p:nvSpPr>
        <p:spPr/>
        <p:txBody>
          <a:bodyPr/>
          <a:lstStyle/>
          <a:p>
            <a:fld id="{B6F15528-21DE-4FAA-801E-634DDDAF4B2B}" type="slidenum">
              <a:rPr lang="en-IN" smtClean="0">
                <a:solidFill>
                  <a:prstClr val="white"/>
                </a:solidFill>
              </a:rPr>
              <a:pPr/>
              <a:t>97</a:t>
            </a:fld>
            <a:endParaRPr lang="en-IN">
              <a:solidFill>
                <a:prstClr val="white"/>
              </a:solidFill>
            </a:endParaRPr>
          </a:p>
        </p:txBody>
      </p:sp>
      <p:pic>
        <p:nvPicPr>
          <p:cNvPr id="4" name="Picture 3">
            <a:extLst>
              <a:ext uri="{FF2B5EF4-FFF2-40B4-BE49-F238E27FC236}">
                <a16:creationId xmlns:a16="http://schemas.microsoft.com/office/drawing/2014/main" id="{697297A9-42D6-48C8-877F-E944967AC785}"/>
              </a:ext>
            </a:extLst>
          </p:cNvPr>
          <p:cNvPicPr>
            <a:picLocks noChangeAspect="1"/>
          </p:cNvPicPr>
          <p:nvPr/>
        </p:nvPicPr>
        <p:blipFill>
          <a:blip r:embed="rId2"/>
          <a:stretch>
            <a:fillRect/>
          </a:stretch>
        </p:blipFill>
        <p:spPr>
          <a:xfrm>
            <a:off x="2070243" y="1885405"/>
            <a:ext cx="8051514" cy="3087190"/>
          </a:xfrm>
          <a:prstGeom prst="rect">
            <a:avLst/>
          </a:prstGeom>
        </p:spPr>
      </p:pic>
      <p:sp>
        <p:nvSpPr>
          <p:cNvPr id="5" name="Rectangle 4">
            <a:extLst>
              <a:ext uri="{FF2B5EF4-FFF2-40B4-BE49-F238E27FC236}">
                <a16:creationId xmlns:a16="http://schemas.microsoft.com/office/drawing/2014/main" id="{EDCA500D-6D53-4DD3-9716-E3F69127E242}"/>
              </a:ext>
            </a:extLst>
          </p:cNvPr>
          <p:cNvSpPr/>
          <p:nvPr/>
        </p:nvSpPr>
        <p:spPr>
          <a:xfrm>
            <a:off x="3161211" y="3065417"/>
            <a:ext cx="574766" cy="363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(TP)</a:t>
            </a:r>
          </a:p>
        </p:txBody>
      </p:sp>
    </p:spTree>
    <p:extLst>
      <p:ext uri="{BB962C8B-B14F-4D97-AF65-F5344CB8AC3E}">
        <p14:creationId xmlns:p14="http://schemas.microsoft.com/office/powerpoint/2010/main" val="19428325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E0672-2C97-4D37-8578-A15D1EDEDD42}"/>
              </a:ext>
            </a:extLst>
          </p:cNvPr>
          <p:cNvSpPr>
            <a:spLocks noGrp="1"/>
          </p:cNvSpPr>
          <p:nvPr>
            <p:ph type="ctrTitle"/>
          </p:nvPr>
        </p:nvSpPr>
        <p:spPr/>
        <p:txBody>
          <a:bodyPr/>
          <a:lstStyle/>
          <a:p>
            <a:r>
              <a:rPr lang="en-IN" dirty="0"/>
              <a:t>End</a:t>
            </a:r>
          </a:p>
        </p:txBody>
      </p:sp>
      <p:sp>
        <p:nvSpPr>
          <p:cNvPr id="5" name="Subtitle 4">
            <a:extLst>
              <a:ext uri="{FF2B5EF4-FFF2-40B4-BE49-F238E27FC236}">
                <a16:creationId xmlns:a16="http://schemas.microsoft.com/office/drawing/2014/main" id="{7CDF3800-68F4-4666-9A06-ACAD7BA93328}"/>
              </a:ext>
            </a:extLst>
          </p:cNvPr>
          <p:cNvSpPr>
            <a:spLocks noGrp="1"/>
          </p:cNvSpPr>
          <p:nvPr>
            <p:ph type="subTitle" idx="1"/>
          </p:nvPr>
        </p:nvSpPr>
        <p:spPr/>
        <p:txBody>
          <a:bodyPr/>
          <a:lstStyle/>
          <a:p>
            <a:endParaRPr lang="en-IN"/>
          </a:p>
        </p:txBody>
      </p:sp>
      <p:sp>
        <p:nvSpPr>
          <p:cNvPr id="3" name="Slide Number Placeholder 2">
            <a:extLst>
              <a:ext uri="{FF2B5EF4-FFF2-40B4-BE49-F238E27FC236}">
                <a16:creationId xmlns:a16="http://schemas.microsoft.com/office/drawing/2014/main" id="{6D4A7684-C089-4BE7-8BDA-90B12E8BFA9B}"/>
              </a:ext>
            </a:extLst>
          </p:cNvPr>
          <p:cNvSpPr>
            <a:spLocks noGrp="1"/>
          </p:cNvSpPr>
          <p:nvPr>
            <p:ph type="sldNum" sz="quarter" idx="12"/>
          </p:nvPr>
        </p:nvSpPr>
        <p:spPr/>
        <p:txBody>
          <a:bodyPr/>
          <a:lstStyle/>
          <a:p>
            <a:fld id="{B6F15528-21DE-4FAA-801E-634DDDAF4B2B}" type="slidenum">
              <a:rPr lang="en-IN" smtClean="0">
                <a:solidFill>
                  <a:prstClr val="white"/>
                </a:solidFill>
              </a:rPr>
              <a:pPr/>
              <a:t>98</a:t>
            </a:fld>
            <a:endParaRPr lang="en-IN">
              <a:solidFill>
                <a:prstClr val="white"/>
              </a:solidFill>
            </a:endParaRPr>
          </a:p>
        </p:txBody>
      </p:sp>
      <p:pic>
        <p:nvPicPr>
          <p:cNvPr id="8" name="Picture Placeholder 10" descr="city skyline">
            <a:extLst>
              <a:ext uri="{FF2B5EF4-FFF2-40B4-BE49-F238E27FC236}">
                <a16:creationId xmlns:a16="http://schemas.microsoft.com/office/drawing/2014/main" id="{5D62485F-D529-4EDC-A636-9F6ECB2CE2A8}"/>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13061" r="13061"/>
          <a:stretch/>
        </p:blipFill>
        <p:spPr>
          <a:prstGeom prst="ellipse">
            <a:avLst/>
          </a:prstGeom>
        </p:spPr>
      </p:pic>
    </p:spTree>
    <p:extLst>
      <p:ext uri="{BB962C8B-B14F-4D97-AF65-F5344CB8AC3E}">
        <p14:creationId xmlns:p14="http://schemas.microsoft.com/office/powerpoint/2010/main" val="2680025242"/>
      </p:ext>
    </p:extLst>
  </p:cSld>
  <p:clrMapOvr>
    <a:masterClrMapping/>
  </p:clrMapOvr>
</p:sld>
</file>

<file path=ppt/theme/theme1.xml><?xml version="1.0" encoding="utf-8"?>
<a:theme xmlns:a="http://schemas.openxmlformats.org/drawingml/2006/main" name="TF34076243">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PPT_1" id="{6BA51AC7-EE40-42C6-8ED6-888BB6E3EB16}" vid="{B4F343FA-8A84-417F-94AC-00FCC12710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25942</TotalTime>
  <Words>7078</Words>
  <Application>Microsoft Office PowerPoint</Application>
  <PresentationFormat>Widescreen</PresentationFormat>
  <Paragraphs>706</Paragraphs>
  <Slides>98</Slides>
  <Notes>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98</vt:i4>
      </vt:variant>
    </vt:vector>
  </HeadingPairs>
  <TitlesOfParts>
    <vt:vector size="109" baseType="lpstr">
      <vt:lpstr>SimHei</vt:lpstr>
      <vt:lpstr>Arial</vt:lpstr>
      <vt:lpstr>Calibri</vt:lpstr>
      <vt:lpstr>Corbel</vt:lpstr>
      <vt:lpstr>Courier New</vt:lpstr>
      <vt:lpstr>DejaVu Serif</vt:lpstr>
      <vt:lpstr>Georgia</vt:lpstr>
      <vt:lpstr>roboto</vt:lpstr>
      <vt:lpstr>Trebuchet MS</vt:lpstr>
      <vt:lpstr>Wingdings</vt:lpstr>
      <vt:lpstr>TF34076243</vt:lpstr>
      <vt:lpstr>Probability</vt:lpstr>
      <vt:lpstr>PROBABILITY</vt:lpstr>
      <vt:lpstr>Probability Range</vt:lpstr>
      <vt:lpstr>Probability</vt:lpstr>
      <vt:lpstr>Probability</vt:lpstr>
      <vt:lpstr>Probability</vt:lpstr>
      <vt:lpstr>Probability  Vs.  Statistics</vt:lpstr>
      <vt:lpstr>Probability Vs. Statistics</vt:lpstr>
      <vt:lpstr>Probability Vs. Statistics</vt:lpstr>
      <vt:lpstr>Probability Vs. Statistics</vt:lpstr>
      <vt:lpstr>PROBABILITY</vt:lpstr>
      <vt:lpstr>Random Variable (Probability)</vt:lpstr>
      <vt:lpstr>Probability </vt:lpstr>
      <vt:lpstr>Probability  Vs.  Statistics</vt:lpstr>
      <vt:lpstr>Probability Vs. Statistics</vt:lpstr>
      <vt:lpstr>Probability Terminology</vt:lpstr>
      <vt:lpstr>Probability Terminology</vt:lpstr>
      <vt:lpstr>PowerPoint Presentation</vt:lpstr>
      <vt:lpstr>Disjoint (mutually exclusive) , Non – Disjoint (Not mutually Exclusive)</vt:lpstr>
      <vt:lpstr>Probability Rules</vt:lpstr>
      <vt:lpstr>Probability Rules</vt:lpstr>
      <vt:lpstr>Probability Rules</vt:lpstr>
      <vt:lpstr>Probability Rules</vt:lpstr>
      <vt:lpstr>Probability Rules</vt:lpstr>
      <vt:lpstr>Probability Rules</vt:lpstr>
      <vt:lpstr>Independent Events</vt:lpstr>
      <vt:lpstr>CONDITIONAL Probability</vt:lpstr>
      <vt:lpstr>Conditional Probability</vt:lpstr>
      <vt:lpstr>CONDITIONAL PROBABILITY</vt:lpstr>
      <vt:lpstr>BAYES THEOREUM</vt:lpstr>
      <vt:lpstr>BAYES THEOREUM</vt:lpstr>
      <vt:lpstr>Conditional Probability </vt:lpstr>
      <vt:lpstr>CONDITIONAL PROBABILITY</vt:lpstr>
      <vt:lpstr>Bayes’  Theorem  </vt:lpstr>
      <vt:lpstr>example</vt:lpstr>
      <vt:lpstr>Bayes theorem</vt:lpstr>
      <vt:lpstr>Bayes’ theorem</vt:lpstr>
      <vt:lpstr>PowerPoint Presentation</vt:lpstr>
      <vt:lpstr>Probability Distribution</vt:lpstr>
      <vt:lpstr>Random Variable (Probability)</vt:lpstr>
      <vt:lpstr>What IS probability distribution ?</vt:lpstr>
      <vt:lpstr>Probability</vt:lpstr>
      <vt:lpstr>Types of Probability Distributions</vt:lpstr>
      <vt:lpstr>Types of Probability Distributions</vt:lpstr>
      <vt:lpstr>Purpose of Probability Distributions</vt:lpstr>
      <vt:lpstr>Normal Distribution</vt:lpstr>
      <vt:lpstr>Examples of Normal Distribution</vt:lpstr>
      <vt:lpstr>PowerPoint Presentation</vt:lpstr>
      <vt:lpstr>PowerPoint Presentation</vt:lpstr>
      <vt:lpstr>Normal Distribution</vt:lpstr>
      <vt:lpstr>Normal Distribution</vt:lpstr>
      <vt:lpstr>Normal Distribution</vt:lpstr>
      <vt:lpstr>Normal Distribution</vt:lpstr>
      <vt:lpstr>Normal Distribution</vt:lpstr>
      <vt:lpstr>Normal Distribution</vt:lpstr>
      <vt:lpstr>Z score</vt:lpstr>
      <vt:lpstr>Z score</vt:lpstr>
      <vt:lpstr>Z-score (population)</vt:lpstr>
      <vt:lpstr>Standard Normal Distribution</vt:lpstr>
      <vt:lpstr>Normal Distribution  to Standard Normal Distribution</vt:lpstr>
      <vt:lpstr>Normal Distribution  to Standard Normal Distribution</vt:lpstr>
      <vt:lpstr>Q and Q Plot</vt:lpstr>
      <vt:lpstr>Q and Q Plot</vt:lpstr>
      <vt:lpstr>Sampling Variation</vt:lpstr>
      <vt:lpstr>Sampling Variation</vt:lpstr>
      <vt:lpstr>CENTRAL LIMIT THEOREM</vt:lpstr>
      <vt:lpstr>Central LIMIT THEOREM</vt:lpstr>
      <vt:lpstr>Central LIMIT THEOREM</vt:lpstr>
      <vt:lpstr>Central LIMIT THEOREM</vt:lpstr>
      <vt:lpstr>Central LIMIT THEOREM</vt:lpstr>
      <vt:lpstr>Expected Value E(x)</vt:lpstr>
      <vt:lpstr>Central LIMIT THEOREM</vt:lpstr>
      <vt:lpstr>Central LIMIT THEOREM</vt:lpstr>
      <vt:lpstr>Central LIMIT THEOREM</vt:lpstr>
      <vt:lpstr>Central LIMIT THEOREM</vt:lpstr>
      <vt:lpstr>CONFIDENCE INTERVAL</vt:lpstr>
      <vt:lpstr>Degrees of Freedom</vt:lpstr>
      <vt:lpstr>Degrees of Freedom –Freedom to vary  </vt:lpstr>
      <vt:lpstr>Definition of Degrees of Freedom</vt:lpstr>
      <vt:lpstr>CONFIDENCE INTERVAL</vt:lpstr>
      <vt:lpstr>CONFIDENCE INTERVAL</vt:lpstr>
      <vt:lpstr>CONFIDENCE INTERVAL</vt:lpstr>
      <vt:lpstr>PowerPoint Presentation</vt:lpstr>
      <vt:lpstr>PowerPoint Presentation</vt:lpstr>
      <vt:lpstr>Point estimate</vt:lpstr>
      <vt:lpstr>Point estimate</vt:lpstr>
      <vt:lpstr>Point estimate</vt:lpstr>
      <vt:lpstr>Point estimate Vs Interval Estimate</vt:lpstr>
      <vt:lpstr>Margin of ERROR</vt:lpstr>
      <vt:lpstr>Margin of ERROR</vt:lpstr>
      <vt:lpstr>MARGIN OF ERROR</vt:lpstr>
      <vt:lpstr>CONFIDENCE LEVEL</vt:lpstr>
      <vt:lpstr>INTERVAL ESTIMATE oR CONFIDENCE INTERVAL </vt:lpstr>
      <vt:lpstr>CONFIDENCE INTERVAL</vt:lpstr>
      <vt:lpstr>CONFIDENCE Level and Z SCORE</vt:lpstr>
      <vt:lpstr>Type I and Type II errors</vt:lpstr>
      <vt:lpstr>Type I and Type II errors-Multi label</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STATISTICS &amp;  Machine  Learning</dc:title>
  <dc:creator>COMPAQ</dc:creator>
  <cp:lastModifiedBy>Arunkumar Nair</cp:lastModifiedBy>
  <cp:revision>547</cp:revision>
  <dcterms:created xsi:type="dcterms:W3CDTF">2019-09-25T11:22:43Z</dcterms:created>
  <dcterms:modified xsi:type="dcterms:W3CDTF">2020-07-17T17:44:43Z</dcterms:modified>
</cp:coreProperties>
</file>